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487" r:id="rId2"/>
    <p:sldId id="417" r:id="rId3"/>
    <p:sldId id="450" r:id="rId4"/>
    <p:sldId id="259" r:id="rId5"/>
    <p:sldId id="439" r:id="rId6"/>
    <p:sldId id="483" r:id="rId7"/>
    <p:sldId id="461" r:id="rId8"/>
    <p:sldId id="257" r:id="rId9"/>
    <p:sldId id="447" r:id="rId10"/>
    <p:sldId id="448" r:id="rId11"/>
    <p:sldId id="449" r:id="rId12"/>
    <p:sldId id="454" r:id="rId13"/>
    <p:sldId id="489" r:id="rId14"/>
    <p:sldId id="440" r:id="rId15"/>
    <p:sldId id="462" r:id="rId16"/>
    <p:sldId id="258" r:id="rId17"/>
    <p:sldId id="429" r:id="rId18"/>
    <p:sldId id="459" r:id="rId19"/>
    <p:sldId id="456" r:id="rId20"/>
    <p:sldId id="430" r:id="rId21"/>
    <p:sldId id="465" r:id="rId22"/>
    <p:sldId id="436" r:id="rId23"/>
    <p:sldId id="477" r:id="rId24"/>
    <p:sldId id="485" r:id="rId25"/>
    <p:sldId id="467" r:id="rId26"/>
    <p:sldId id="478" r:id="rId27"/>
    <p:sldId id="486" r:id="rId28"/>
    <p:sldId id="479" r:id="rId29"/>
    <p:sldId id="480" r:id="rId30"/>
    <p:sldId id="470" r:id="rId31"/>
    <p:sldId id="441" r:id="rId32"/>
    <p:sldId id="366" r:id="rId33"/>
    <p:sldId id="283" r:id="rId34"/>
    <p:sldId id="476" r:id="rId35"/>
    <p:sldId id="299" r:id="rId36"/>
    <p:sldId id="452" r:id="rId37"/>
    <p:sldId id="491" r:id="rId38"/>
    <p:sldId id="490" r:id="rId39"/>
    <p:sldId id="264" r:id="rId40"/>
    <p:sldId id="482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M. Kuba" initials="JMK" lastIdx="1" clrIdx="0">
    <p:extLst>
      <p:ext uri="{19B8F6BF-5375-455C-9EA6-DF929625EA0E}">
        <p15:presenceInfo xmlns:p15="http://schemas.microsoft.com/office/powerpoint/2012/main" xmlns="" userId="152c3e80ac5198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42A59A-5A90-4DC9-BC96-D68738CCDA54}" v="5" dt="2019-04-17T08:05:14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5"/>
    <p:restoredTop sz="94737"/>
  </p:normalViewPr>
  <p:slideViewPr>
    <p:cSldViewPr snapToGrid="0" snapToObjects="1">
      <p:cViewPr varScale="1">
        <p:scale>
          <a:sx n="112" d="100"/>
          <a:sy n="112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M. Kuba" userId="152c3e80ac519832" providerId="LiveId" clId="{C15E1445-B0FC-41BA-96D6-2E62A56CB1EC}"/>
    <pc:docChg chg="modSld">
      <pc:chgData name="Jakub M. Kuba" userId="152c3e80ac519832" providerId="LiveId" clId="{C15E1445-B0FC-41BA-96D6-2E62A56CB1EC}" dt="2019-04-11T23:55:53.156" v="18" actId="255"/>
      <pc:docMkLst>
        <pc:docMk/>
      </pc:docMkLst>
      <pc:sldChg chg="modSp">
        <pc:chgData name="Jakub M. Kuba" userId="152c3e80ac519832" providerId="LiveId" clId="{C15E1445-B0FC-41BA-96D6-2E62A56CB1EC}" dt="2019-04-11T23:55:53.156" v="18" actId="255"/>
        <pc:sldMkLst>
          <pc:docMk/>
          <pc:sldMk cId="3437140388" sldId="487"/>
        </pc:sldMkLst>
        <pc:spChg chg="mod">
          <ac:chgData name="Jakub M. Kuba" userId="152c3e80ac519832" providerId="LiveId" clId="{C15E1445-B0FC-41BA-96D6-2E62A56CB1EC}" dt="2019-04-11T23:55:53.156" v="18" actId="255"/>
          <ac:spMkLst>
            <pc:docMk/>
            <pc:sldMk cId="3437140388" sldId="487"/>
            <ac:spMk id="2" creationId="{D7B84287-738E-418E-A009-F263D7D853D4}"/>
          </ac:spMkLst>
        </pc:spChg>
      </pc:sldChg>
    </pc:docChg>
  </pc:docChgLst>
  <pc:docChgLst>
    <pc:chgData name="Jakub M. Kuba" userId="152c3e80ac519832" providerId="LiveId" clId="{D042A59A-5A90-4DC9-BC96-D68738CCDA54}"/>
    <pc:docChg chg="undo custSel modSld">
      <pc:chgData name="Jakub M. Kuba" userId="152c3e80ac519832" providerId="LiveId" clId="{D042A59A-5A90-4DC9-BC96-D68738CCDA54}" dt="2019-04-17T08:07:45.234" v="42" actId="20577"/>
      <pc:docMkLst>
        <pc:docMk/>
      </pc:docMkLst>
      <pc:sldChg chg="modSp">
        <pc:chgData name="Jakub M. Kuba" userId="152c3e80ac519832" providerId="LiveId" clId="{D042A59A-5A90-4DC9-BC96-D68738CCDA54}" dt="2019-04-17T07:55:43.435" v="3" actId="1076"/>
        <pc:sldMkLst>
          <pc:docMk/>
          <pc:sldMk cId="515909138" sldId="257"/>
        </pc:sldMkLst>
        <pc:spChg chg="mod">
          <ac:chgData name="Jakub M. Kuba" userId="152c3e80ac519832" providerId="LiveId" clId="{D042A59A-5A90-4DC9-BC96-D68738CCDA54}" dt="2019-04-17T07:55:43.435" v="3" actId="1076"/>
          <ac:spMkLst>
            <pc:docMk/>
            <pc:sldMk cId="515909138" sldId="257"/>
            <ac:spMk id="4" creationId="{C4AE101F-7B3A-9944-8D4E-CE9C3C297E66}"/>
          </ac:spMkLst>
        </pc:spChg>
      </pc:sldChg>
      <pc:sldChg chg="modSp">
        <pc:chgData name="Jakub M. Kuba" userId="152c3e80ac519832" providerId="LiveId" clId="{D042A59A-5A90-4DC9-BC96-D68738CCDA54}" dt="2019-04-17T07:57:19.965" v="15" actId="1076"/>
        <pc:sldMkLst>
          <pc:docMk/>
          <pc:sldMk cId="1365069974" sldId="448"/>
        </pc:sldMkLst>
        <pc:spChg chg="mod">
          <ac:chgData name="Jakub M. Kuba" userId="152c3e80ac519832" providerId="LiveId" clId="{D042A59A-5A90-4DC9-BC96-D68738CCDA54}" dt="2019-04-17T07:56:45.471" v="11" actId="1076"/>
          <ac:spMkLst>
            <pc:docMk/>
            <pc:sldMk cId="1365069974" sldId="448"/>
            <ac:spMk id="3" creationId="{10B451EA-4E88-5444-8334-D45B8B473DC5}"/>
          </ac:spMkLst>
        </pc:spChg>
        <pc:spChg chg="mod">
          <ac:chgData name="Jakub M. Kuba" userId="152c3e80ac519832" providerId="LiveId" clId="{D042A59A-5A90-4DC9-BC96-D68738CCDA54}" dt="2019-04-17T07:57:08.362" v="14" actId="1076"/>
          <ac:spMkLst>
            <pc:docMk/>
            <pc:sldMk cId="1365069974" sldId="448"/>
            <ac:spMk id="4" creationId="{C4AE101F-7B3A-9944-8D4E-CE9C3C297E66}"/>
          </ac:spMkLst>
        </pc:spChg>
        <pc:picChg chg="mod">
          <ac:chgData name="Jakub M. Kuba" userId="152c3e80ac519832" providerId="LiveId" clId="{D042A59A-5A90-4DC9-BC96-D68738CCDA54}" dt="2019-04-17T07:57:19.965" v="15" actId="1076"/>
          <ac:picMkLst>
            <pc:docMk/>
            <pc:sldMk cId="1365069974" sldId="448"/>
            <ac:picMk id="5" creationId="{561015F2-B360-3248-821D-FAF66958603D}"/>
          </ac:picMkLst>
        </pc:picChg>
      </pc:sldChg>
      <pc:sldChg chg="modSp">
        <pc:chgData name="Jakub M. Kuba" userId="152c3e80ac519832" providerId="LiveId" clId="{D042A59A-5A90-4DC9-BC96-D68738CCDA54}" dt="2019-04-17T07:58:01.043" v="19" actId="14100"/>
        <pc:sldMkLst>
          <pc:docMk/>
          <pc:sldMk cId="2781507358" sldId="454"/>
        </pc:sldMkLst>
        <pc:spChg chg="mod">
          <ac:chgData name="Jakub M. Kuba" userId="152c3e80ac519832" providerId="LiveId" clId="{D042A59A-5A90-4DC9-BC96-D68738CCDA54}" dt="2019-04-17T07:58:01.043" v="19" actId="14100"/>
          <ac:spMkLst>
            <pc:docMk/>
            <pc:sldMk cId="2781507358" sldId="454"/>
            <ac:spMk id="4" creationId="{71AD44C2-08BB-E14B-9BC9-0A59D41BF265}"/>
          </ac:spMkLst>
        </pc:spChg>
      </pc:sldChg>
      <pc:sldChg chg="modSp">
        <pc:chgData name="Jakub M. Kuba" userId="152c3e80ac519832" providerId="LiveId" clId="{D042A59A-5A90-4DC9-BC96-D68738CCDA54}" dt="2019-04-17T07:58:41.944" v="20" actId="20577"/>
        <pc:sldMkLst>
          <pc:docMk/>
          <pc:sldMk cId="146324956" sldId="459"/>
        </pc:sldMkLst>
        <pc:spChg chg="mod">
          <ac:chgData name="Jakub M. Kuba" userId="152c3e80ac519832" providerId="LiveId" clId="{D042A59A-5A90-4DC9-BC96-D68738CCDA54}" dt="2019-04-17T07:58:41.944" v="20" actId="20577"/>
          <ac:spMkLst>
            <pc:docMk/>
            <pc:sldMk cId="146324956" sldId="459"/>
            <ac:spMk id="62466" creationId="{D9AA7E1D-6E26-6C43-9F38-CEB7EC9F7EBC}"/>
          </ac:spMkLst>
        </pc:spChg>
      </pc:sldChg>
      <pc:sldChg chg="modSp">
        <pc:chgData name="Jakub M. Kuba" userId="152c3e80ac519832" providerId="LiveId" clId="{D042A59A-5A90-4DC9-BC96-D68738CCDA54}" dt="2019-04-17T08:00:22.368" v="22" actId="1076"/>
        <pc:sldMkLst>
          <pc:docMk/>
          <pc:sldMk cId="3876514369" sldId="478"/>
        </pc:sldMkLst>
        <pc:picChg chg="mod">
          <ac:chgData name="Jakub M. Kuba" userId="152c3e80ac519832" providerId="LiveId" clId="{D042A59A-5A90-4DC9-BC96-D68738CCDA54}" dt="2019-04-17T08:00:22.368" v="22" actId="1076"/>
          <ac:picMkLst>
            <pc:docMk/>
            <pc:sldMk cId="3876514369" sldId="478"/>
            <ac:picMk id="7" creationId="{73672EB8-A872-9345-A9DC-A458B5EF54AE}"/>
          </ac:picMkLst>
        </pc:picChg>
      </pc:sldChg>
      <pc:sldChg chg="modSp">
        <pc:chgData name="Jakub M. Kuba" userId="152c3e80ac519832" providerId="LiveId" clId="{D042A59A-5A90-4DC9-BC96-D68738CCDA54}" dt="2019-04-17T08:00:46.516" v="24" actId="1076"/>
        <pc:sldMkLst>
          <pc:docMk/>
          <pc:sldMk cId="3773355934" sldId="486"/>
        </pc:sldMkLst>
        <pc:spChg chg="mod">
          <ac:chgData name="Jakub M. Kuba" userId="152c3e80ac519832" providerId="LiveId" clId="{D042A59A-5A90-4DC9-BC96-D68738CCDA54}" dt="2019-04-17T08:00:46.516" v="24" actId="1076"/>
          <ac:spMkLst>
            <pc:docMk/>
            <pc:sldMk cId="3773355934" sldId="486"/>
            <ac:spMk id="2" creationId="{0C9BADCE-A500-8044-A1B3-AD1CC1E30D23}"/>
          </ac:spMkLst>
        </pc:spChg>
        <pc:picChg chg="mod">
          <ac:chgData name="Jakub M. Kuba" userId="152c3e80ac519832" providerId="LiveId" clId="{D042A59A-5A90-4DC9-BC96-D68738CCDA54}" dt="2019-04-17T08:00:39.547" v="23" actId="1076"/>
          <ac:picMkLst>
            <pc:docMk/>
            <pc:sldMk cId="3773355934" sldId="486"/>
            <ac:picMk id="7" creationId="{73672EB8-A872-9345-A9DC-A458B5EF54AE}"/>
          </ac:picMkLst>
        </pc:picChg>
      </pc:sldChg>
      <pc:sldChg chg="modSp">
        <pc:chgData name="Jakub M. Kuba" userId="152c3e80ac519832" providerId="LiveId" clId="{D042A59A-5A90-4DC9-BC96-D68738CCDA54}" dt="2019-04-17T08:07:45.234" v="42" actId="20577"/>
        <pc:sldMkLst>
          <pc:docMk/>
          <pc:sldMk cId="3437140388" sldId="487"/>
        </pc:sldMkLst>
        <pc:spChg chg="mod">
          <ac:chgData name="Jakub M. Kuba" userId="152c3e80ac519832" providerId="LiveId" clId="{D042A59A-5A90-4DC9-BC96-D68738CCDA54}" dt="2019-04-17T08:07:45.234" v="42" actId="20577"/>
          <ac:spMkLst>
            <pc:docMk/>
            <pc:sldMk cId="3437140388" sldId="487"/>
            <ac:spMk id="2" creationId="{D7B84287-738E-418E-A009-F263D7D853D4}"/>
          </ac:spMkLst>
        </pc:spChg>
        <pc:spChg chg="mod">
          <ac:chgData name="Jakub M. Kuba" userId="152c3e80ac519832" providerId="LiveId" clId="{D042A59A-5A90-4DC9-BC96-D68738CCDA54}" dt="2019-04-17T07:54:28.401" v="1" actId="122"/>
          <ac:spMkLst>
            <pc:docMk/>
            <pc:sldMk cId="3437140388" sldId="487"/>
            <ac:spMk id="3" creationId="{FBD33C43-F139-4BC5-8F6A-7D7F858D4373}"/>
          </ac:spMkLst>
        </pc:spChg>
      </pc:sldChg>
      <pc:sldChg chg="addSp delSp modSp">
        <pc:chgData name="Jakub M. Kuba" userId="152c3e80ac519832" providerId="LiveId" clId="{D042A59A-5A90-4DC9-BC96-D68738CCDA54}" dt="2019-04-17T08:05:31.281" v="41" actId="1076"/>
        <pc:sldMkLst>
          <pc:docMk/>
          <pc:sldMk cId="3513165053" sldId="490"/>
        </pc:sldMkLst>
        <pc:spChg chg="add mod">
          <ac:chgData name="Jakub M. Kuba" userId="152c3e80ac519832" providerId="LiveId" clId="{D042A59A-5A90-4DC9-BC96-D68738CCDA54}" dt="2019-04-17T08:05:08.865" v="38" actId="1076"/>
          <ac:spMkLst>
            <pc:docMk/>
            <pc:sldMk cId="3513165053" sldId="490"/>
            <ac:spMk id="8" creationId="{E0C9ED40-9564-40B4-BE69-C9D94AAE873C}"/>
          </ac:spMkLst>
        </pc:spChg>
        <pc:spChg chg="add mod">
          <ac:chgData name="Jakub M. Kuba" userId="152c3e80ac519832" providerId="LiveId" clId="{D042A59A-5A90-4DC9-BC96-D68738CCDA54}" dt="2019-04-17T08:05:31.281" v="41" actId="1076"/>
          <ac:spMkLst>
            <pc:docMk/>
            <pc:sldMk cId="3513165053" sldId="490"/>
            <ac:spMk id="9" creationId="{145D0C22-FEF9-41C0-B0BB-0836AF6B4676}"/>
          </ac:spMkLst>
        </pc:spChg>
        <pc:picChg chg="del">
          <ac:chgData name="Jakub M. Kuba" userId="152c3e80ac519832" providerId="LiveId" clId="{D042A59A-5A90-4DC9-BC96-D68738CCDA54}" dt="2019-04-17T08:04:49.100" v="36" actId="478"/>
          <ac:picMkLst>
            <pc:docMk/>
            <pc:sldMk cId="3513165053" sldId="490"/>
            <ac:picMk id="36" creationId="{987440D9-4238-4F0B-A405-FF3F0CD7B645}"/>
          </ac:picMkLst>
        </pc:picChg>
        <pc:picChg chg="del">
          <ac:chgData name="Jakub M. Kuba" userId="152c3e80ac519832" providerId="LiveId" clId="{D042A59A-5A90-4DC9-BC96-D68738CCDA54}" dt="2019-04-17T08:05:13.761" v="39" actId="478"/>
          <ac:picMkLst>
            <pc:docMk/>
            <pc:sldMk cId="3513165053" sldId="490"/>
            <ac:picMk id="37" creationId="{46A87977-1BED-4396-9B49-A3BA4A4B3FE9}"/>
          </ac:picMkLst>
        </pc:picChg>
      </pc:sldChg>
      <pc:sldChg chg="addSp delSp modSp">
        <pc:chgData name="Jakub M. Kuba" userId="152c3e80ac519832" providerId="LiveId" clId="{D042A59A-5A90-4DC9-BC96-D68738CCDA54}" dt="2019-04-17T08:04:24.418" v="35" actId="14100"/>
        <pc:sldMkLst>
          <pc:docMk/>
          <pc:sldMk cId="1959930654" sldId="491"/>
        </pc:sldMkLst>
        <pc:spChg chg="mod">
          <ac:chgData name="Jakub M. Kuba" userId="152c3e80ac519832" providerId="LiveId" clId="{D042A59A-5A90-4DC9-BC96-D68738CCDA54}" dt="2019-04-17T08:04:24.418" v="35" actId="14100"/>
          <ac:spMkLst>
            <pc:docMk/>
            <pc:sldMk cId="1959930654" sldId="491"/>
            <ac:spMk id="7" creationId="{0A6D1A04-A999-4862-BC04-D5842546CA81}"/>
          </ac:spMkLst>
        </pc:spChg>
        <pc:spChg chg="add mod">
          <ac:chgData name="Jakub M. Kuba" userId="152c3e80ac519832" providerId="LiveId" clId="{D042A59A-5A90-4DC9-BC96-D68738CCDA54}" dt="2019-04-17T08:04:14.168" v="34" actId="14100"/>
          <ac:spMkLst>
            <pc:docMk/>
            <pc:sldMk cId="1959930654" sldId="491"/>
            <ac:spMk id="8" creationId="{652BEAAF-1AF8-42BC-8C78-59B386B8B97E}"/>
          </ac:spMkLst>
        </pc:spChg>
        <pc:spChg chg="del">
          <ac:chgData name="Jakub M. Kuba" userId="152c3e80ac519832" providerId="LiveId" clId="{D042A59A-5A90-4DC9-BC96-D68738CCDA54}" dt="2019-04-17T08:03:55.506" v="32" actId="478"/>
          <ac:spMkLst>
            <pc:docMk/>
            <pc:sldMk cId="1959930654" sldId="491"/>
            <ac:spMk id="9" creationId="{A9DDB7B0-9DF9-4A4F-8E65-F95D42E936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B57AB-D43D-8542-AC61-E0B5CF6FE292}" type="datetimeFigureOut">
              <a:rPr lang="fr-FR" smtClean="0"/>
              <a:pPr/>
              <a:t>30/04/2019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13249-4A48-354C-9CAA-9E5972785CD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762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xmlns="" id="{3F02D6BE-1EE7-FC45-8262-A92329A79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1C1340-A1EF-2D41-B3C9-77B14ADC6DBF}" type="slidenum">
              <a:rPr lang="en-US" altLang="fr-FR" sz="1300" smtClean="0"/>
              <a:pPr>
                <a:spcBef>
                  <a:spcPct val="0"/>
                </a:spcBef>
              </a:pPr>
              <a:t>2</a:t>
            </a:fld>
            <a:endParaRPr lang="en-US" altLang="fr-FR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095F2B13-07DC-C441-9A97-592E29EA2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754821AF-2303-AE4E-9DA1-444EE2D23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fr-FR">
                <a:ea typeface="ヒラギノ角ゴ Pro W3" panose="020B0300000000000000" pitchFamily="34" charset="-128"/>
              </a:rPr>
              <a:t>This shows clearly that Isa 61 is about the Messiah</a:t>
            </a:r>
          </a:p>
        </p:txBody>
      </p:sp>
    </p:spTree>
    <p:extLst>
      <p:ext uri="{BB962C8B-B14F-4D97-AF65-F5344CB8AC3E}">
        <p14:creationId xmlns:p14="http://schemas.microsoft.com/office/powerpoint/2010/main" xmlns="" val="197370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xmlns="" id="{07CEA2D4-674A-1448-BB14-2BB0DDE37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xmlns="" id="{42D13462-9C80-9344-ADBA-DB2FE1FE7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ea typeface="ヒラギノ角ゴ Pro W3" panose="020B0300000000000000" pitchFamily="34" charset="-128"/>
              </a:rPr>
              <a:t>When it may not seem to have fruit—think about God’s strategic plan—the plan of Salvation. He is </a:t>
            </a:r>
            <a:r>
              <a:rPr lang="en-US" altLang="fr-FR" i="1">
                <a:ea typeface="ヒラギノ角ゴ Pro W3" panose="020B0300000000000000" pitchFamily="34" charset="-128"/>
              </a:rPr>
              <a:t>still</a:t>
            </a:r>
            <a:r>
              <a:rPr lang="en-US" altLang="fr-FR">
                <a:ea typeface="ヒラギノ角ゴ Pro W3" panose="020B0300000000000000" pitchFamily="34" charset="-128"/>
              </a:rPr>
              <a:t> waiting for it to come to fruition.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0169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xmlns="" id="{07CEA2D4-674A-1448-BB14-2BB0DDE37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xmlns="" id="{42D13462-9C80-9344-ADBA-DB2FE1FE7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>
                <a:ea typeface="ヒラギノ角ゴ Pro W3" panose="020B0300000000000000" pitchFamily="34" charset="-128"/>
              </a:rPr>
              <a:t>When it may not seem to have fruit—think about God’s strategic plan—the plan of Salvation. He is </a:t>
            </a:r>
            <a:r>
              <a:rPr lang="en-US" altLang="fr-FR" i="1">
                <a:ea typeface="ヒラギノ角ゴ Pro W3" panose="020B0300000000000000" pitchFamily="34" charset="-128"/>
              </a:rPr>
              <a:t>still</a:t>
            </a:r>
            <a:r>
              <a:rPr lang="en-US" altLang="fr-FR">
                <a:ea typeface="ヒラギノ角ゴ Pro W3" panose="020B0300000000000000" pitchFamily="34" charset="-128"/>
              </a:rPr>
              <a:t> waiting for it to come to fruition.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88648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1064-DD8E-4CFE-B38D-B61B8F86B334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336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C7E1-CFD6-45D8-81B8-259E189F49AE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728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E944-86D1-4F84-8A60-9AE99FDFBE99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920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45B2-B588-4F92-8355-DEE784ABB3CA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335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2939-70A8-48A3-862A-DA150CD498DF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40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95E0-F670-4182-9160-CA228F18689D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777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4F8B-BBB9-4AC2-8636-67817CBEC8E0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93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A4AD-07C3-43C2-8A59-EC9BC38C600A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85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B88F-247D-4835-B10E-857247357981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364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B8EA-A93B-4903-95CF-C91B3BEC1085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705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4BBF-C808-404A-95CE-1701263359C4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146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DD123-5922-463C-8FCA-19BE46403D45}" type="datetime1">
              <a:rPr lang="fr-FR" smtClean="0"/>
              <a:pPr/>
              <a:t>30/04/2019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9C91-79E4-674E-A9AC-9CE82DC6CB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700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verseid:43.6.1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xmlns="" id="{19A3B65F-62CE-BB47-BF5A-ACABC276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23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998438-8FF3-6D43-81F4-84C36370ABF4}"/>
              </a:ext>
            </a:extLst>
          </p:cNvPr>
          <p:cNvSpPr/>
          <p:nvPr/>
        </p:nvSpPr>
        <p:spPr>
          <a:xfrm>
            <a:off x="1893101" y="59464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Valérie Dufour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Inter-</a:t>
            </a:r>
            <a:r>
              <a:rPr lang="fr-FR" sz="1400" b="1" dirty="0" err="1">
                <a:solidFill>
                  <a:schemeClr val="bg1"/>
                </a:solidFill>
              </a:rPr>
              <a:t>European</a:t>
            </a:r>
            <a:r>
              <a:rPr lang="fr-FR" sz="1400" b="1" dirty="0">
                <a:solidFill>
                  <a:schemeClr val="bg1"/>
                </a:solidFill>
              </a:rPr>
              <a:t> Division, </a:t>
            </a:r>
            <a:r>
              <a:rPr lang="fr-FR" sz="1400" b="1" dirty="0" err="1">
                <a:solidFill>
                  <a:schemeClr val="bg1"/>
                </a:solidFill>
              </a:rPr>
              <a:t>Health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Ministries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xmlns="" id="{D7B84287-738E-418E-A009-F263D7D853D4}"/>
              </a:ext>
            </a:extLst>
          </p:cNvPr>
          <p:cNvSpPr/>
          <p:nvPr/>
        </p:nvSpPr>
        <p:spPr>
          <a:xfrm>
            <a:off x="914401" y="301617"/>
            <a:ext cx="6157518" cy="14349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400" b="1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ctr"/>
            <a:r>
              <a:rPr lang="cs-CZ" sz="3400" b="1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NAPLNĚNÍ</a:t>
            </a:r>
            <a:r>
              <a:rPr lang="cs-CZ" sz="3400" b="1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, ZDRAVÍ A ŠŤASTNÍ</a:t>
            </a:r>
          </a:p>
          <a:p>
            <a:pPr algn="ctr"/>
            <a:endParaRPr lang="cs-CZ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xmlns="" id="{FBD33C43-F139-4BC5-8F6A-7D7F858D4373}"/>
              </a:ext>
            </a:extLst>
          </p:cNvPr>
          <p:cNvSpPr/>
          <p:nvPr/>
        </p:nvSpPr>
        <p:spPr>
          <a:xfrm>
            <a:off x="1419123" y="1971413"/>
            <a:ext cx="5519955" cy="9563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Když pečujeme o druhé,</a:t>
            </a:r>
          </a:p>
          <a:p>
            <a:pPr algn="ctr"/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 je všem lépe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3714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1015F2-B360-3248-821D-FAF669586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8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EB549-3A87-9147-A429-8579EC70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47" y="5848"/>
            <a:ext cx="4796105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+mn-lt"/>
              </a:rPr>
              <a:t>J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A</a:t>
            </a:r>
            <a:r>
              <a:rPr lang="fr-FR" sz="4000" b="1" dirty="0">
                <a:solidFill>
                  <a:schemeClr val="bg1"/>
                </a:solidFill>
                <a:latin typeface="+mn-lt"/>
              </a:rPr>
              <a:t>N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B451EA-4E88-5444-8334-D45B8B47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47" y="1282821"/>
            <a:ext cx="5330359" cy="3582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T</a:t>
            </a:r>
            <a:r>
              <a:rPr lang="cs-CZ" sz="2700" dirty="0">
                <a:solidFill>
                  <a:schemeClr val="bg1"/>
                </a:solidFill>
              </a:rPr>
              <a:t>u přichází samařská žena, aby načerpala vody. Ježíš jí řekne:</a:t>
            </a:r>
            <a:r>
              <a:rPr lang="fr-FR" sz="2700" dirty="0">
                <a:solidFill>
                  <a:schemeClr val="bg1"/>
                </a:solidFill>
              </a:rPr>
              <a:t> </a:t>
            </a:r>
            <a:r>
              <a:rPr lang="cs-CZ" sz="2700" dirty="0">
                <a:solidFill>
                  <a:schemeClr val="bg1"/>
                </a:solidFill>
              </a:rPr>
              <a:t/>
            </a:r>
            <a:br>
              <a:rPr lang="cs-CZ" sz="2700" dirty="0">
                <a:solidFill>
                  <a:schemeClr val="bg1"/>
                </a:solidFill>
              </a:rPr>
            </a:br>
            <a:r>
              <a:rPr lang="cs-CZ" sz="27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„Dej </a:t>
            </a:r>
            <a:r>
              <a:rPr lang="cs-CZ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 napít</a:t>
            </a:r>
            <a:r>
              <a:rPr lang="fr-FR" sz="2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r>
              <a:rPr lang="cs-CZ" sz="27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“</a:t>
            </a:r>
            <a:endParaRPr lang="fr-FR" sz="27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„Kdo by se však napil vody, kterou mu dám já, nebude žíznit navěky.“ „Vždyť jsi měla pět mužů a ten, kterého máš nyní, není tvůj muž.“ </a:t>
            </a:r>
            <a:r>
              <a:rPr lang="fr-FR" sz="2700" dirty="0">
                <a:solidFill>
                  <a:schemeClr val="bg1"/>
                </a:solidFill>
              </a:rPr>
              <a:t>J</a:t>
            </a:r>
            <a:r>
              <a:rPr lang="cs-CZ" sz="2700" dirty="0">
                <a:solidFill>
                  <a:schemeClr val="bg1"/>
                </a:solidFill>
              </a:rPr>
              <a:t>a</a:t>
            </a:r>
            <a:r>
              <a:rPr lang="fr-FR" sz="2700" dirty="0">
                <a:solidFill>
                  <a:schemeClr val="bg1"/>
                </a:solidFill>
              </a:rPr>
              <a:t>n 4</a:t>
            </a:r>
            <a:r>
              <a:rPr lang="cs-CZ" sz="2700" dirty="0">
                <a:solidFill>
                  <a:schemeClr val="bg1"/>
                </a:solidFill>
              </a:rPr>
              <a:t>,</a:t>
            </a:r>
            <a:r>
              <a:rPr lang="fr-FR" sz="2700" dirty="0">
                <a:solidFill>
                  <a:schemeClr val="bg1"/>
                </a:solidFill>
              </a:rPr>
              <a:t>7</a:t>
            </a:r>
            <a:r>
              <a:rPr lang="cs-CZ" sz="2700" dirty="0">
                <a:solidFill>
                  <a:schemeClr val="bg1"/>
                </a:solidFill>
              </a:rPr>
              <a:t>.</a:t>
            </a:r>
            <a:r>
              <a:rPr lang="fr-FR" sz="2700" dirty="0">
                <a:solidFill>
                  <a:schemeClr val="bg1"/>
                </a:solidFill>
              </a:rPr>
              <a:t>1</a:t>
            </a:r>
            <a:r>
              <a:rPr lang="cs-CZ" sz="2700" dirty="0">
                <a:solidFill>
                  <a:schemeClr val="bg1"/>
                </a:solidFill>
              </a:rPr>
              <a:t>4.</a:t>
            </a:r>
            <a:r>
              <a:rPr lang="fr-FR" sz="2700" dirty="0">
                <a:solidFill>
                  <a:schemeClr val="bg1"/>
                </a:solidFill>
              </a:rPr>
              <a:t>1</a:t>
            </a:r>
            <a:r>
              <a:rPr lang="cs-CZ" sz="2700" dirty="0">
                <a:solidFill>
                  <a:schemeClr val="bg1"/>
                </a:solidFill>
              </a:rPr>
              <a:t>8</a:t>
            </a:r>
            <a:endParaRPr lang="fr-FR" sz="27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4AE101F-7B3A-9944-8D4E-CE9C3C297E66}"/>
              </a:ext>
            </a:extLst>
          </p:cNvPr>
          <p:cNvSpPr txBox="1">
            <a:spLocks/>
          </p:cNvSpPr>
          <p:nvPr/>
        </p:nvSpPr>
        <p:spPr>
          <a:xfrm>
            <a:off x="294267" y="4817171"/>
            <a:ext cx="51865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+mn-lt"/>
              </a:rPr>
              <a:t>JE</a:t>
            </a:r>
            <a:r>
              <a:rPr lang="cs-CZ" sz="3600" dirty="0">
                <a:solidFill>
                  <a:schemeClr val="bg1"/>
                </a:solidFill>
                <a:latin typeface="+mn-lt"/>
              </a:rPr>
              <a:t>ŽÍŠ NAPLNIL</a:t>
            </a:r>
            <a:r>
              <a:rPr lang="fr-FR" sz="3600" dirty="0">
                <a:solidFill>
                  <a:schemeClr val="bg1"/>
                </a:solidFill>
                <a:latin typeface="+mn-lt"/>
              </a:rPr>
              <a:t>  </a:t>
            </a: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+mn-lt"/>
              </a:rPr>
              <a:t>EMO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ČNÍ POTŘEBU</a:t>
            </a:r>
            <a:endParaRPr lang="fr-FR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06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xmlns="" id="{65C8DDD4-7AE2-8144-A442-789E217FD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EB549-3A87-9147-A429-8579EC70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13" y="0"/>
            <a:ext cx="6635179" cy="1042434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+mn-lt"/>
              </a:rPr>
              <a:t>J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A</a:t>
            </a:r>
            <a:r>
              <a:rPr lang="fr-FR" sz="4000" b="1" dirty="0">
                <a:solidFill>
                  <a:schemeClr val="bg1"/>
                </a:solidFill>
                <a:latin typeface="+mn-lt"/>
              </a:rPr>
              <a:t>N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B451EA-4E88-5444-8334-D45B8B47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9" y="956733"/>
            <a:ext cx="7017249" cy="2793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700" b="1" dirty="0">
                <a:solidFill>
                  <a:schemeClr val="bg1"/>
                </a:solidFill>
              </a:rPr>
              <a:t>Byl</a:t>
            </a:r>
            <a:r>
              <a:rPr lang="fr-FR" sz="2700" b="1" dirty="0">
                <a:solidFill>
                  <a:schemeClr val="bg1"/>
                </a:solidFill>
              </a:rPr>
              <a:t> </a:t>
            </a:r>
            <a:r>
              <a:rPr lang="cs-CZ" sz="2700" b="1" dirty="0">
                <a:solidFill>
                  <a:schemeClr val="bg1"/>
                </a:solidFill>
              </a:rPr>
              <a:t>tam i jeden člověk, nemocný</a:t>
            </a:r>
            <a:r>
              <a:rPr lang="fr-FR" sz="2700" b="1" dirty="0">
                <a:solidFill>
                  <a:schemeClr val="bg1"/>
                </a:solidFill>
              </a:rPr>
              <a:t> </a:t>
            </a:r>
            <a:r>
              <a:rPr lang="cs-CZ" sz="2700" dirty="0">
                <a:solidFill>
                  <a:schemeClr val="bg1"/>
                </a:solidFill>
              </a:rPr>
              <a:t>již třicet osm let. Když </a:t>
            </a:r>
            <a:r>
              <a:rPr lang="fr-FR" sz="2700" dirty="0">
                <a:solidFill>
                  <a:schemeClr val="bg1"/>
                </a:solidFill>
              </a:rPr>
              <a:t>Je</a:t>
            </a:r>
            <a:r>
              <a:rPr lang="cs-CZ" sz="2700" dirty="0" err="1">
                <a:solidFill>
                  <a:schemeClr val="bg1"/>
                </a:solidFill>
              </a:rPr>
              <a:t>žíš</a:t>
            </a:r>
            <a:r>
              <a:rPr lang="cs-CZ" sz="2700" dirty="0">
                <a:solidFill>
                  <a:schemeClr val="bg1"/>
                </a:solidFill>
              </a:rPr>
              <a:t> spatřil, jak tam leží, a poznal, že už je dlouho nemocen, řekl mu</a:t>
            </a:r>
            <a:r>
              <a:rPr lang="fr-FR" sz="2700" dirty="0">
                <a:solidFill>
                  <a:schemeClr val="bg1"/>
                </a:solidFill>
              </a:rPr>
              <a:t>: </a:t>
            </a:r>
            <a:r>
              <a:rPr lang="cs-CZ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„Chceš být zdráv?“</a:t>
            </a:r>
            <a:endParaRPr lang="fr-FR" sz="2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Je</a:t>
            </a:r>
            <a:r>
              <a:rPr lang="cs-CZ" sz="2700" dirty="0" err="1">
                <a:solidFill>
                  <a:schemeClr val="bg1"/>
                </a:solidFill>
              </a:rPr>
              <a:t>žíš</a:t>
            </a:r>
            <a:r>
              <a:rPr lang="cs-CZ" sz="2700" dirty="0">
                <a:solidFill>
                  <a:schemeClr val="bg1"/>
                </a:solidFill>
              </a:rPr>
              <a:t> mu řekl:</a:t>
            </a:r>
            <a:r>
              <a:rPr lang="fr-FR" sz="2700" dirty="0">
                <a:solidFill>
                  <a:schemeClr val="bg1"/>
                </a:solidFill>
              </a:rPr>
              <a:t> </a:t>
            </a:r>
            <a:r>
              <a:rPr lang="cs-CZ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„Vstaň, vezmi své lože a choď!“</a:t>
            </a:r>
            <a:r>
              <a:rPr lang="fr-FR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700" dirty="0">
                <a:solidFill>
                  <a:schemeClr val="bg1"/>
                </a:solidFill>
              </a:rPr>
              <a:t>A</a:t>
            </a:r>
            <a:r>
              <a:rPr lang="cs-CZ" sz="2700" dirty="0">
                <a:solidFill>
                  <a:schemeClr val="bg1"/>
                </a:solidFill>
              </a:rPr>
              <a:t> hned byl ten</a:t>
            </a:r>
            <a:r>
              <a:rPr lang="fr-FR" sz="2700" dirty="0">
                <a:solidFill>
                  <a:schemeClr val="bg1"/>
                </a:solidFill>
              </a:rPr>
              <a:t> </a:t>
            </a:r>
            <a:r>
              <a:rPr lang="cs-CZ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člověk uzdraven;</a:t>
            </a:r>
            <a:r>
              <a:rPr lang="fr-FR" sz="2700" dirty="0">
                <a:solidFill>
                  <a:schemeClr val="bg1"/>
                </a:solidFill>
              </a:rPr>
              <a:t> </a:t>
            </a:r>
            <a:r>
              <a:rPr lang="cs-CZ" sz="2700" dirty="0">
                <a:solidFill>
                  <a:schemeClr val="bg1"/>
                </a:solidFill>
              </a:rPr>
              <a:t>vzal své lože a chodil.</a:t>
            </a:r>
            <a:r>
              <a:rPr lang="fr-FR" sz="2700" dirty="0">
                <a:solidFill>
                  <a:schemeClr val="bg1"/>
                </a:solidFill>
              </a:rPr>
              <a:t> </a:t>
            </a:r>
            <a:r>
              <a:rPr lang="cs-CZ" sz="2700" dirty="0">
                <a:solidFill>
                  <a:schemeClr val="bg1"/>
                </a:solidFill>
              </a:rPr>
              <a:t/>
            </a:r>
            <a:br>
              <a:rPr lang="cs-CZ" sz="2700" dirty="0">
                <a:solidFill>
                  <a:schemeClr val="bg1"/>
                </a:solidFill>
              </a:rPr>
            </a:br>
            <a:r>
              <a:rPr lang="fr-FR" sz="2700" dirty="0">
                <a:solidFill>
                  <a:schemeClr val="bg1"/>
                </a:solidFill>
              </a:rPr>
              <a:t>J</a:t>
            </a:r>
            <a:r>
              <a:rPr lang="cs-CZ" sz="2700" dirty="0">
                <a:solidFill>
                  <a:schemeClr val="bg1"/>
                </a:solidFill>
              </a:rPr>
              <a:t>a</a:t>
            </a:r>
            <a:r>
              <a:rPr lang="fr-FR" sz="2700" dirty="0">
                <a:solidFill>
                  <a:schemeClr val="bg1"/>
                </a:solidFill>
              </a:rPr>
              <a:t>n 5</a:t>
            </a:r>
            <a:r>
              <a:rPr lang="cs-CZ" sz="2700" dirty="0">
                <a:solidFill>
                  <a:schemeClr val="bg1"/>
                </a:solidFill>
              </a:rPr>
              <a:t>,</a:t>
            </a:r>
            <a:r>
              <a:rPr lang="fr-FR" sz="2700" dirty="0" smtClean="0">
                <a:solidFill>
                  <a:schemeClr val="bg1"/>
                </a:solidFill>
              </a:rPr>
              <a:t>5</a:t>
            </a:r>
            <a:r>
              <a:rPr lang="cs-CZ" sz="2700" dirty="0" smtClean="0">
                <a:solidFill>
                  <a:schemeClr val="bg1"/>
                </a:solidFill>
              </a:rPr>
              <a:t>.6.8.</a:t>
            </a:r>
            <a:r>
              <a:rPr lang="fr-FR" sz="2700" dirty="0" smtClean="0">
                <a:solidFill>
                  <a:schemeClr val="bg1"/>
                </a:solidFill>
              </a:rPr>
              <a:t>9</a:t>
            </a:r>
            <a:endParaRPr lang="fr-FR" sz="2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7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4AE101F-7B3A-9944-8D4E-CE9C3C297E66}"/>
              </a:ext>
            </a:extLst>
          </p:cNvPr>
          <p:cNvSpPr txBox="1">
            <a:spLocks/>
          </p:cNvSpPr>
          <p:nvPr/>
        </p:nvSpPr>
        <p:spPr>
          <a:xfrm>
            <a:off x="462337" y="3749778"/>
            <a:ext cx="69453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+mn-lt"/>
              </a:rPr>
              <a:t>JE</a:t>
            </a:r>
            <a:r>
              <a:rPr lang="cs-CZ" sz="3600" dirty="0">
                <a:solidFill>
                  <a:schemeClr val="bg1"/>
                </a:solidFill>
                <a:latin typeface="+mn-lt"/>
              </a:rPr>
              <a:t>ŽÍŠ</a:t>
            </a:r>
            <a:r>
              <a:rPr lang="fr-FR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600" dirty="0">
                <a:solidFill>
                  <a:schemeClr val="bg1"/>
                </a:solidFill>
                <a:latin typeface="+mn-lt"/>
              </a:rPr>
              <a:t>NAPLNIL</a:t>
            </a:r>
            <a:r>
              <a:rPr lang="fr-FR" sz="3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cs-CZ" sz="3600" b="1" dirty="0">
                <a:solidFill>
                  <a:schemeClr val="bg1"/>
                </a:solidFill>
                <a:latin typeface="+mn-lt"/>
              </a:rPr>
              <a:t>FYZICKOU POTŘEBU</a:t>
            </a:r>
            <a:r>
              <a:rPr lang="fr-FR" sz="3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6909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8F4A88-337A-2647-BC14-CCD16F72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D6BCC-218F-4F46-BB47-23C9F0F4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920"/>
            <a:ext cx="5207071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+mn-lt"/>
              </a:rPr>
              <a:t>J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AN</a:t>
            </a:r>
            <a:r>
              <a:rPr lang="fr-FR" sz="4000" b="1" dirty="0">
                <a:solidFill>
                  <a:schemeClr val="bg1"/>
                </a:solidFill>
                <a:latin typeface="+mn-lt"/>
              </a:rPr>
              <a:t>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27BCA-6F93-AF43-AA2E-05B6679D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83971"/>
            <a:ext cx="5382802" cy="2622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Když se</a:t>
            </a:r>
            <a:r>
              <a:rPr lang="fr-FR" sz="2700" dirty="0">
                <a:solidFill>
                  <a:schemeClr val="bg1"/>
                </a:solidFill>
              </a:rPr>
              <a:t> Je</a:t>
            </a:r>
            <a:r>
              <a:rPr lang="cs-CZ" sz="2700" dirty="0" err="1">
                <a:solidFill>
                  <a:schemeClr val="bg1"/>
                </a:solidFill>
              </a:rPr>
              <a:t>žíš</a:t>
            </a:r>
            <a:r>
              <a:rPr lang="cs-CZ" sz="2700" dirty="0">
                <a:solidFill>
                  <a:schemeClr val="bg1"/>
                </a:solidFill>
              </a:rPr>
              <a:t> rozhlédl a viděl, </a:t>
            </a:r>
            <a:r>
              <a:rPr lang="fr-FR" sz="2700" dirty="0">
                <a:solidFill>
                  <a:schemeClr val="bg1"/>
                </a:solidFill>
              </a:rPr>
              <a:t> </a:t>
            </a:r>
            <a:r>
              <a:rPr lang="cs-CZ" sz="2700" dirty="0">
                <a:solidFill>
                  <a:schemeClr val="bg1"/>
                </a:solidFill>
              </a:rPr>
              <a:t>že k němu přichází </a:t>
            </a:r>
            <a:r>
              <a:rPr lang="fr-FR" sz="2700" dirty="0">
                <a:solidFill>
                  <a:schemeClr val="bg1"/>
                </a:solidFill>
              </a:rPr>
              <a:t> </a:t>
            </a:r>
            <a:r>
              <a:rPr lang="cs-CZ" sz="2700" dirty="0">
                <a:solidFill>
                  <a:schemeClr val="bg1"/>
                </a:solidFill>
              </a:rPr>
              <a:t>velký zástup, řekl Filipovi:</a:t>
            </a:r>
            <a:r>
              <a:rPr lang="cs-CZ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„ Kde nakoupíme chleba, aby se všichni najedli?“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Pak vzal Ježíš chleba, vzdal díky a rozdílel sedícím; stejně i ryby, kolik kdo </a:t>
            </a:r>
            <a:r>
              <a:rPr lang="cs-CZ" sz="2700" dirty="0" smtClean="0">
                <a:solidFill>
                  <a:schemeClr val="bg1"/>
                </a:solidFill>
              </a:rPr>
              <a:t>chtěl</a:t>
            </a:r>
            <a:r>
              <a:rPr lang="fr-FR" sz="2700" dirty="0" smtClean="0">
                <a:solidFill>
                  <a:schemeClr val="bg1"/>
                </a:solidFill>
              </a:rPr>
              <a:t>.</a:t>
            </a:r>
            <a:r>
              <a:rPr lang="fr-FR" sz="2700" dirty="0" smtClean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cs-CZ" sz="2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J</a:t>
            </a:r>
            <a:r>
              <a:rPr lang="cs-CZ" sz="2700" dirty="0">
                <a:solidFill>
                  <a:schemeClr val="bg1"/>
                </a:solidFill>
              </a:rPr>
              <a:t>a</a:t>
            </a:r>
            <a:r>
              <a:rPr lang="fr-FR" sz="2700" dirty="0">
                <a:solidFill>
                  <a:schemeClr val="bg1"/>
                </a:solidFill>
              </a:rPr>
              <a:t>n 6</a:t>
            </a:r>
            <a:r>
              <a:rPr lang="cs-CZ" sz="2700" dirty="0">
                <a:solidFill>
                  <a:schemeClr val="bg1"/>
                </a:solidFill>
              </a:rPr>
              <a:t>,</a:t>
            </a:r>
            <a:r>
              <a:rPr lang="fr-FR" sz="2700" dirty="0">
                <a:solidFill>
                  <a:schemeClr val="bg1"/>
                </a:solidFill>
              </a:rPr>
              <a:t>5</a:t>
            </a:r>
            <a:r>
              <a:rPr lang="cs-CZ" sz="2700" dirty="0">
                <a:solidFill>
                  <a:schemeClr val="bg1"/>
                </a:solidFill>
              </a:rPr>
              <a:t>.</a:t>
            </a:r>
            <a:r>
              <a:rPr lang="fr-FR" sz="27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1AD44C2-08BB-E14B-9BC9-0A59D41BF265}"/>
              </a:ext>
            </a:extLst>
          </p:cNvPr>
          <p:cNvSpPr txBox="1">
            <a:spLocks/>
          </p:cNvSpPr>
          <p:nvPr/>
        </p:nvSpPr>
        <p:spPr>
          <a:xfrm>
            <a:off x="546456" y="4655891"/>
            <a:ext cx="5135152" cy="1442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+mn-lt"/>
              </a:rPr>
              <a:t>JE</a:t>
            </a:r>
            <a:r>
              <a:rPr lang="cs-CZ" sz="3600" dirty="0">
                <a:solidFill>
                  <a:schemeClr val="bg1"/>
                </a:solidFill>
                <a:latin typeface="+mn-lt"/>
              </a:rPr>
              <a:t>ŽÍŠ</a:t>
            </a:r>
            <a:r>
              <a:rPr lang="fr-FR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600" dirty="0">
                <a:solidFill>
                  <a:schemeClr val="bg1"/>
                </a:solidFill>
                <a:latin typeface="+mn-lt"/>
              </a:rPr>
              <a:t>NAPLNIL</a:t>
            </a:r>
            <a:r>
              <a:rPr lang="fr-FR" sz="3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cs-CZ" sz="3600" b="1" dirty="0">
                <a:solidFill>
                  <a:schemeClr val="bg1"/>
                </a:solidFill>
                <a:latin typeface="+mn-lt"/>
              </a:rPr>
              <a:t>ZÁKLADNÍ POTŘEBY</a:t>
            </a:r>
            <a:endParaRPr lang="fr-FR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50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DF6497A-C0A2-BA4A-BF86-AC416ED1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058"/>
            <a:ext cx="9144000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57B4A48-6C7B-6346-922A-25CFBD97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846" y="2986605"/>
            <a:ext cx="2178120" cy="1379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3200" b="1" dirty="0"/>
              <a:t>J</a:t>
            </a:r>
            <a:r>
              <a:rPr lang="cs-CZ" sz="3200" b="1" dirty="0" err="1"/>
              <a:t>ežíš</a:t>
            </a:r>
            <a:r>
              <a:rPr lang="cs-CZ" sz="3200" b="1" dirty="0"/>
              <a:t> naplnil</a:t>
            </a:r>
            <a:endParaRPr lang="fr-FR" sz="32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F90254B-A97A-9C49-80F9-5D2D646CA0DE}"/>
              </a:ext>
            </a:extLst>
          </p:cNvPr>
          <p:cNvSpPr txBox="1">
            <a:spLocks/>
          </p:cNvSpPr>
          <p:nvPr/>
        </p:nvSpPr>
        <p:spPr>
          <a:xfrm>
            <a:off x="2804846" y="734852"/>
            <a:ext cx="2178120" cy="1379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dirty="0"/>
              <a:t>Základní potřeby</a:t>
            </a:r>
            <a:endParaRPr lang="fr-FR" sz="3200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58B823D-3139-0A45-8438-530A51CCF7F2}"/>
              </a:ext>
            </a:extLst>
          </p:cNvPr>
          <p:cNvSpPr txBox="1">
            <a:spLocks/>
          </p:cNvSpPr>
          <p:nvPr/>
        </p:nvSpPr>
        <p:spPr>
          <a:xfrm>
            <a:off x="4982966" y="2438650"/>
            <a:ext cx="2178120" cy="1379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dirty="0"/>
              <a:t>Sociální potřeby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9372EC3-974D-EF42-8576-AC92F578C396}"/>
              </a:ext>
            </a:extLst>
          </p:cNvPr>
          <p:cNvSpPr txBox="1">
            <a:spLocks/>
          </p:cNvSpPr>
          <p:nvPr/>
        </p:nvSpPr>
        <p:spPr>
          <a:xfrm>
            <a:off x="626726" y="2438650"/>
            <a:ext cx="2178120" cy="1379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err="1"/>
              <a:t>Emocionálnípotřeby</a:t>
            </a:r>
            <a:endParaRPr lang="cs-CZ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1A75729-FB54-A94E-B55C-ABBC7837BEEA}"/>
              </a:ext>
            </a:extLst>
          </p:cNvPr>
          <p:cNvSpPr txBox="1">
            <a:spLocks/>
          </p:cNvSpPr>
          <p:nvPr/>
        </p:nvSpPr>
        <p:spPr>
          <a:xfrm>
            <a:off x="1477769" y="4950075"/>
            <a:ext cx="2178120" cy="1379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dirty="0"/>
              <a:t>Fyzické potřeby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430770D4-3216-A549-9325-CA569BE46CAD}"/>
              </a:ext>
            </a:extLst>
          </p:cNvPr>
          <p:cNvSpPr txBox="1">
            <a:spLocks/>
          </p:cNvSpPr>
          <p:nvPr/>
        </p:nvSpPr>
        <p:spPr>
          <a:xfrm>
            <a:off x="4221824" y="4950075"/>
            <a:ext cx="2178120" cy="1379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dirty="0"/>
              <a:t>Spirituální potřeby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14561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building, outdoor, street&#10;&#10;Description automatically generated">
            <a:extLst>
              <a:ext uri="{FF2B5EF4-FFF2-40B4-BE49-F238E27FC236}">
                <a16:creationId xmlns:a16="http://schemas.microsoft.com/office/drawing/2014/main" xmlns="" id="{FC0A93FC-D530-3840-B225-C02F605DE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5740E-82E3-1045-9531-0D95F9A8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33" y="523982"/>
            <a:ext cx="6277222" cy="1984848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+mn-lt"/>
              </a:rPr>
              <a:t>SLUŽBA </a:t>
            </a:r>
            <a:br>
              <a:rPr lang="cs-CZ" b="1" dirty="0">
                <a:solidFill>
                  <a:schemeClr val="bg1"/>
                </a:solidFill>
                <a:latin typeface="+mn-lt"/>
              </a:rPr>
            </a:br>
            <a:r>
              <a:rPr lang="cs-CZ" b="1" dirty="0">
                <a:solidFill>
                  <a:schemeClr val="bg1"/>
                </a:solidFill>
                <a:latin typeface="+mn-lt"/>
              </a:rPr>
              <a:t>VE 21. STOLETÍ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14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7E7FC08F-D2C7-144A-AFA4-211F8F03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AEADC4-1AF2-EE4B-B7B3-D600AA40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47" y="698944"/>
            <a:ext cx="6501615" cy="4912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Kristus se ztotožnil se zájmy lidstva a všichni, kdo zvěstují Boží slovo, i ti, kdo přijali evangelium jeho milosti, by se měli řídit jeho příkladem. Neměli bychom se zříkat společenského styku a vyhýbat se lidem. Chceme-li získat lidi všech vrstev, musíme za nimi jít tam, kde jsou.</a:t>
            </a:r>
          </a:p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E</a:t>
            </a:r>
            <a:r>
              <a:rPr lang="cs-CZ" sz="2700" dirty="0" err="1">
                <a:solidFill>
                  <a:schemeClr val="bg1"/>
                </a:solidFill>
              </a:rPr>
              <a:t>llen</a:t>
            </a:r>
            <a:r>
              <a:rPr lang="cs-CZ" sz="2700" dirty="0">
                <a:solidFill>
                  <a:schemeClr val="bg1"/>
                </a:solidFill>
              </a:rPr>
              <a:t> G.</a:t>
            </a:r>
            <a:r>
              <a:rPr lang="fr-FR" sz="2700" dirty="0">
                <a:solidFill>
                  <a:schemeClr val="bg1"/>
                </a:solidFill>
              </a:rPr>
              <a:t> White</a:t>
            </a:r>
            <a:r>
              <a:rPr lang="cs-CZ" sz="2700" dirty="0" err="1">
                <a:solidFill>
                  <a:schemeClr val="bg1"/>
                </a:solidFill>
              </a:rPr>
              <a:t>ová</a:t>
            </a:r>
            <a:r>
              <a:rPr lang="cs-CZ" sz="2700" dirty="0">
                <a:solidFill>
                  <a:schemeClr val="bg1"/>
                </a:solidFill>
              </a:rPr>
              <a:t>, Touha věků str. 93</a:t>
            </a:r>
            <a:endParaRPr lang="fr-FR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93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E72020F-617D-C947-AF31-AFB76CD14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1D8FDA-8FC1-0143-AAE0-C4237E81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332" y="1825778"/>
            <a:ext cx="4572000" cy="32064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TAK JAKO JEŽÍŠ</a:t>
            </a:r>
          </a:p>
          <a:p>
            <a:pPr marL="0" indent="0" algn="ctr">
              <a:buNone/>
            </a:pPr>
            <a:r>
              <a:rPr lang="cs-CZ" sz="4000" b="1" dirty="0">
                <a:solidFill>
                  <a:schemeClr val="bg1"/>
                </a:solidFill>
              </a:rPr>
              <a:t> JSME I MY DNES POVOLÁNI POMÁHAT LIDEM  VE VŠECH JEJICH POTŘEBÁCH 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82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C5372C43-4AD1-C24D-9237-892926B9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5" name="Rectangle 1">
            <a:extLst>
              <a:ext uri="{FF2B5EF4-FFF2-40B4-BE49-F238E27FC236}">
                <a16:creationId xmlns:a16="http://schemas.microsoft.com/office/drawing/2014/main" xmlns="" id="{AF51EA83-49E9-E747-ADFD-7B77A034B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91" y="412571"/>
            <a:ext cx="7561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6F6F69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fr-FR" sz="4000" b="1" dirty="0">
                <a:solidFill>
                  <a:schemeClr val="bg1"/>
                </a:solidFill>
                <a:latin typeface="+mn-lt"/>
              </a:rPr>
              <a:t>          SLUŽBA V PLNOSTI</a:t>
            </a:r>
            <a:endParaRPr lang="en-GB" alt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D9AA7E1D-6E26-6C43-9F38-CEB7EC9F7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35" y="1374898"/>
            <a:ext cx="590249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6F6F69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Je třeba vynaložit osobní úsilí, abychom se přiblížili lidem. Je třeba pomáhat </a:t>
            </a:r>
            <a:r>
              <a:rPr lang="cs-CZ" altLang="fr-FR" sz="2800" i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chudým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, pečovat o </a:t>
            </a:r>
            <a:r>
              <a:rPr lang="cs-CZ" altLang="fr-FR" sz="2800" i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nemocné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, utěšovat </a:t>
            </a:r>
            <a:r>
              <a:rPr lang="cs-CZ" altLang="fr-FR" sz="2800" i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zarmoucené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a </a:t>
            </a:r>
            <a:r>
              <a:rPr lang="cs-CZ" altLang="fr-FR" sz="2800" i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pozůstalé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, poučovat </a:t>
            </a:r>
            <a:r>
              <a:rPr lang="cs-CZ" altLang="fr-FR" sz="2800" i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nevědomé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a radit </a:t>
            </a:r>
            <a:r>
              <a:rPr lang="cs-CZ" altLang="fr-FR" sz="2800" i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nezkušeným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Máme plakat s těmi, kdo </a:t>
            </a:r>
            <a:r>
              <a:rPr lang="cs-CZ" altLang="fr-FR" sz="2800" dirty="0" smtClean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pláčou, 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a radovat se s těmi, kdo se radují. </a:t>
            </a:r>
          </a:p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endParaRPr lang="en-US" altLang="fr-FR" sz="2700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fr-FR" sz="27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Ellen </a:t>
            </a:r>
            <a:r>
              <a:rPr lang="cs-CZ" altLang="fr-FR" sz="27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G. </a:t>
            </a:r>
            <a:r>
              <a:rPr lang="en-US" altLang="fr-FR" sz="27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White</a:t>
            </a:r>
            <a:r>
              <a:rPr lang="cs-CZ" altLang="fr-FR" sz="2700" dirty="0" err="1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ová</a:t>
            </a:r>
            <a:r>
              <a:rPr lang="cs-CZ" altLang="fr-FR" sz="27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,</a:t>
            </a:r>
            <a:r>
              <a:rPr lang="en-US" altLang="fr-FR" sz="27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</a:t>
            </a:r>
            <a:r>
              <a:rPr lang="cs-CZ" altLang="fr-FR" sz="27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Cesta ke zdraví str. 84</a:t>
            </a:r>
            <a:endParaRPr lang="en-US" altLang="fr-FR" sz="2700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endParaRPr lang="en-US" altLang="fr-FR" sz="2700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r>
              <a:rPr lang="en-US" altLang="fr-FR" sz="27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</a:t>
            </a:r>
            <a:endParaRPr lang="en-US" altLang="fr-FR" sz="2700" dirty="0">
              <a:solidFill>
                <a:schemeClr val="bg1"/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30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girl taking a selfie&#10;&#10;Description automatically generated">
            <a:extLst>
              <a:ext uri="{FF2B5EF4-FFF2-40B4-BE49-F238E27FC236}">
                <a16:creationId xmlns:a16="http://schemas.microsoft.com/office/drawing/2014/main" xmlns="" id="{4E8D86A4-1003-4A40-A40E-ECD3C9C1F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5" name="Rectangle 1">
            <a:extLst>
              <a:ext uri="{FF2B5EF4-FFF2-40B4-BE49-F238E27FC236}">
                <a16:creationId xmlns:a16="http://schemas.microsoft.com/office/drawing/2014/main" xmlns="" id="{AF51EA83-49E9-E747-ADFD-7B77A034B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22" y="589948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6F6F69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4000" b="1" dirty="0">
                <a:solidFill>
                  <a:schemeClr val="bg1"/>
                </a:solidFill>
                <a:latin typeface="+mn-lt"/>
              </a:rPr>
              <a:t> S</a:t>
            </a:r>
            <a:r>
              <a:rPr lang="cs-CZ" altLang="fr-FR" sz="4000" b="1" dirty="0">
                <a:solidFill>
                  <a:schemeClr val="bg1"/>
                </a:solidFill>
                <a:latin typeface="+mn-lt"/>
              </a:rPr>
              <a:t>LUŽBA V PLNOSTI</a:t>
            </a:r>
            <a:endParaRPr lang="en-GB" alt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xmlns="" id="{D9AA7E1D-6E26-6C43-9F38-CEB7EC9F7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22" y="1652332"/>
            <a:ext cx="4840745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6F6F69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endParaRPr lang="en-US" altLang="fr-FR" sz="1200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r>
              <a:rPr lang="cs-CZ" altLang="fr-FR" sz="3200" dirty="0" smtClean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Je-li </a:t>
            </a:r>
            <a:r>
              <a:rPr lang="cs-CZ" altLang="fr-FR" sz="32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toto dílo provázeno přesvědčivostí,</a:t>
            </a:r>
          </a:p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r>
              <a:rPr lang="cs-CZ" altLang="fr-FR" sz="32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mocí modlitby a silou Boží lásky, pak nemůže být bez úspěchu.</a:t>
            </a:r>
            <a:endParaRPr lang="en-US" altLang="fr-FR" sz="3200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endParaRPr lang="en-US" altLang="fr-FR" sz="2800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endParaRPr lang="en-US" altLang="fr-FR" sz="2800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Ellen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G.</a:t>
            </a:r>
            <a:r>
              <a:rPr lang="en-US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White</a:t>
            </a:r>
            <a:r>
              <a:rPr lang="cs-CZ" altLang="fr-FR" sz="2800" dirty="0" err="1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ová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, </a:t>
            </a:r>
          </a:p>
          <a:p>
            <a:pPr>
              <a:spcBef>
                <a:spcPct val="0"/>
              </a:spcBef>
              <a:buNone/>
            </a:pP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Cesta ke zdraví str. 84</a:t>
            </a:r>
            <a:r>
              <a:rPr lang="cs-CZ" altLang="fr-FR" sz="2800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–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85</a:t>
            </a:r>
            <a:endParaRPr lang="en-US" altLang="fr-FR" sz="2800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 eaLnBrk="1" hangingPunct="1">
              <a:spcBef>
                <a:spcPct val="0"/>
              </a:spcBef>
              <a:buFont typeface="Wingdings 2" pitchFamily="2" charset="2"/>
              <a:buNone/>
            </a:pPr>
            <a:endParaRPr lang="en-US" altLang="fr-FR" sz="2700" dirty="0">
              <a:solidFill>
                <a:schemeClr val="bg1"/>
              </a:solidFill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4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ll, indoor, bathroom&#10;&#10;Description automatically generated">
            <a:extLst>
              <a:ext uri="{FF2B5EF4-FFF2-40B4-BE49-F238E27FC236}">
                <a16:creationId xmlns:a16="http://schemas.microsoft.com/office/drawing/2014/main" xmlns="" id="{8C082595-5F55-2946-B6A5-48D887586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3AB7E8-34B8-A848-9D53-8A36D4CE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005" y="4599547"/>
            <a:ext cx="6696824" cy="1974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chemeClr val="bg1"/>
                </a:solidFill>
              </a:rPr>
              <a:t>LIDÉ PŘIJDOU NA MÍSTA, 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chemeClr val="bg1"/>
                </a:solidFill>
              </a:rPr>
              <a:t>KDE JSOU JEJICH POTŘEBY  NAPLNĚNY.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95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xmlns="" id="{C2F19341-1537-6E41-9A83-5ED09AFA7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Rectangle 4">
            <a:extLst>
              <a:ext uri="{FF2B5EF4-FFF2-40B4-BE49-F238E27FC236}">
                <a16:creationId xmlns:a16="http://schemas.microsoft.com/office/drawing/2014/main" xmlns="" id="{B854AA6D-92C6-2042-B64F-839E3F778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32" y="536201"/>
            <a:ext cx="818404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6F6F69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Ž</a:t>
            </a:r>
            <a:r>
              <a:rPr lang="en-US" altLang="fr-FR" sz="2800" dirty="0" err="1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alm</a:t>
            </a:r>
            <a:r>
              <a:rPr lang="en-US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146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,</a:t>
            </a:r>
            <a:r>
              <a:rPr lang="en-US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7</a:t>
            </a:r>
            <a:r>
              <a:rPr lang="cs-CZ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–</a:t>
            </a:r>
            <a:r>
              <a:rPr lang="en-US" altLang="fr-FR" sz="2800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9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fr-FR" sz="2800" b="1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Utištěným dopomáhá k právu,</a:t>
            </a:r>
            <a:endParaRPr lang="en-US" altLang="fr-FR" sz="2800" b="1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hladovým</a:t>
            </a:r>
            <a:r>
              <a:rPr lang="en-US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</a:t>
            </a:r>
            <a:r>
              <a:rPr lang="cs-CZ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dává chléb.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H</a:t>
            </a:r>
            <a:r>
              <a:rPr lang="cs-CZ" altLang="fr-FR" sz="2800" b="1" dirty="0" err="1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ospodin</a:t>
            </a:r>
            <a:r>
              <a:rPr lang="cs-CZ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osvobozuje vězně.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Otvírá oči slepým,</a:t>
            </a:r>
            <a:endParaRPr lang="en-US" altLang="fr-FR" sz="2800" b="1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H</a:t>
            </a:r>
            <a:r>
              <a:rPr lang="cs-CZ" altLang="fr-FR" sz="2800" b="1" dirty="0" err="1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ospodin</a:t>
            </a:r>
            <a:r>
              <a:rPr lang="cs-CZ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sehnuté napřimuje.</a:t>
            </a:r>
            <a:r>
              <a:rPr lang="en-US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</a:t>
            </a:r>
            <a:endParaRPr lang="cs-CZ" altLang="fr-FR" sz="2800" b="1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H</a:t>
            </a:r>
            <a:r>
              <a:rPr lang="cs-CZ" altLang="fr-FR" sz="2800" b="1" dirty="0" err="1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ospodin</a:t>
            </a:r>
            <a:r>
              <a:rPr lang="en-US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 </a:t>
            </a:r>
            <a:r>
              <a:rPr lang="cs-CZ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ochraňuje ty, kdo jsou bez domova.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fr-FR" sz="2800" b="1" dirty="0" smtClean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Ujímá </a:t>
            </a:r>
            <a:r>
              <a:rPr lang="cs-CZ" altLang="fr-FR" sz="2800" b="1" dirty="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</a:rPr>
              <a:t>se sirotka i vdovy. </a:t>
            </a:r>
            <a:endParaRPr lang="en-US" altLang="fr-FR" sz="2800" b="1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800" b="1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2400" dirty="0">
              <a:solidFill>
                <a:schemeClr val="bg1"/>
              </a:solidFill>
              <a:latin typeface="+mn-lt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30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image of a person&#10;&#10;Description automatically generated">
            <a:extLst>
              <a:ext uri="{FF2B5EF4-FFF2-40B4-BE49-F238E27FC236}">
                <a16:creationId xmlns:a16="http://schemas.microsoft.com/office/drawing/2014/main" xmlns="" id="{6ED6EC76-25CB-4441-891C-778143791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AF7F44-0014-D64D-A5E7-5C87768AB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1" y="1469478"/>
            <a:ext cx="3194894" cy="4486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JE ODRAZEM 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BOŽÍHO ZÁJMU 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 PLNÉ BLAHO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cs-CZ" b="1" dirty="0">
                <a:solidFill>
                  <a:schemeClr val="bg1"/>
                </a:solidFill>
              </a:rPr>
              <a:t>JEDNOTLIVCŮ 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SPOLEČNOSTI, A TO JAK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UVNITŘ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CÍRKVE, TAK I MIMO NI.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36BC49C-37D7-5E47-A773-49931C3F4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06" y="587351"/>
            <a:ext cx="7100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6F6F69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4000" b="1" dirty="0">
                <a:solidFill>
                  <a:schemeClr val="bg1"/>
                </a:solidFill>
                <a:latin typeface="+mn-lt"/>
              </a:rPr>
              <a:t>SLUŽBA VE VŠECH OBLASTECH</a:t>
            </a:r>
            <a:endParaRPr lang="en-GB" altLang="fr-FR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365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AF7F44-0014-D64D-A5E7-5C87768AB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612" y="2095226"/>
            <a:ext cx="6483350" cy="3133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Je více než příležitostný a občasný program.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Jde o </a:t>
            </a:r>
            <a:r>
              <a:rPr lang="cs-CZ" sz="3200" dirty="0" smtClean="0">
                <a:solidFill>
                  <a:schemeClr val="bg1"/>
                </a:solidFill>
              </a:rPr>
              <a:t>víc </a:t>
            </a:r>
            <a:r>
              <a:rPr lang="cs-CZ" sz="3200" dirty="0">
                <a:solidFill>
                  <a:schemeClr val="bg1"/>
                </a:solidFill>
              </a:rPr>
              <a:t>než jen o krátkodobou pomoc a úlevu.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Jde o </a:t>
            </a:r>
            <a:r>
              <a:rPr lang="cs-CZ" sz="3200" dirty="0" smtClean="0">
                <a:solidFill>
                  <a:schemeClr val="bg1"/>
                </a:solidFill>
              </a:rPr>
              <a:t>to, </a:t>
            </a:r>
            <a:r>
              <a:rPr lang="cs-CZ" sz="3200" dirty="0">
                <a:solidFill>
                  <a:schemeClr val="bg1"/>
                </a:solidFill>
              </a:rPr>
              <a:t>vidět lidi Božíma očima v jejich tělesné, duševní i duchovní dimenzi.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52E5EB13-7236-394F-BA83-A66FF771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5" y="754082"/>
            <a:ext cx="71813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rgbClr val="6F6F69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fr-FR" sz="4000" b="1" dirty="0">
                <a:solidFill>
                  <a:schemeClr val="bg1"/>
                </a:solidFill>
                <a:latin typeface="+mn-lt"/>
              </a:rPr>
              <a:t> SLUŽBA VE VŠECH OBLASTECH</a:t>
            </a:r>
            <a:endParaRPr lang="en-GB" altLang="fr-FR" sz="40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</a:pPr>
            <a:endParaRPr lang="en-GB" altLang="fr-FR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224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ooden table&#10;&#10;Description automatically generated">
            <a:extLst>
              <a:ext uri="{FF2B5EF4-FFF2-40B4-BE49-F238E27FC236}">
                <a16:creationId xmlns:a16="http://schemas.microsoft.com/office/drawing/2014/main" xmlns="" id="{63DCA2AA-E7B9-AA43-860E-ABF8C4FBA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9651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ground, outdoor, sitting&#10;&#10;Description automatically generated">
            <a:extLst>
              <a:ext uri="{FF2B5EF4-FFF2-40B4-BE49-F238E27FC236}">
                <a16:creationId xmlns:a16="http://schemas.microsoft.com/office/drawing/2014/main" xmlns="" id="{27ED002C-8C3A-464B-970E-E6F8BF59E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7E373-B282-1644-BC63-344641DC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971"/>
            <a:ext cx="6786911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+mn-lt"/>
              </a:rPr>
              <a:t>ODSTRANĚNÍ BARIÉR</a:t>
            </a:r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D7EFE-9B15-DB45-AB13-18D9AE87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74" y="2170182"/>
            <a:ext cx="6563887" cy="357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Komplexní služba odstraňuje bariéry mezi těmi, kdo slouží, a těmi, kteří potřebují pomoc.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Když budeme následovat Kristův příklad       v práci pro dobro druhých, vzbudíme jejich zájem o Boha, kterého milujeme a kterému sloužíme.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56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3EB5BF9E-E45E-3A48-AA00-B1A3DBC7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20F3B4B0-9DC7-1041-9207-A1C3925B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808" y="541004"/>
            <a:ext cx="5480991" cy="392179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+mn-lt"/>
              </a:rPr>
              <a:t> MŮŽE BÝT </a:t>
            </a:r>
            <a:r>
              <a:rPr lang="fr-FR" sz="4000" b="1" dirty="0">
                <a:solidFill>
                  <a:schemeClr val="bg1"/>
                </a:solidFill>
                <a:latin typeface="+mn-lt"/>
              </a:rPr>
              <a:t>S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LUŽBA A PÉČE PŘÍNOSEM TAKÉ PRO PEČUJÍCÍHO? </a:t>
            </a:r>
            <a:br>
              <a:rPr lang="cs-CZ" sz="4000" b="1" dirty="0">
                <a:solidFill>
                  <a:schemeClr val="bg1"/>
                </a:solidFill>
                <a:latin typeface="+mn-lt"/>
              </a:rPr>
            </a:br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970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DCDC9C4-31BB-7A45-8B17-C9301D3F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125F6C-373B-A14F-9AC6-8E0D33117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12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xmlns="" id="{73672EB8-A872-9345-A9DC-A458B5EF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776819-C0C8-6B4F-AA26-2A16C91D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56" y="1854348"/>
            <a:ext cx="7185404" cy="432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Bůh je zdroj života, světla a radosti ve vesmíru. Tak jako </a:t>
            </a:r>
            <a:r>
              <a:rPr lang="cs-CZ" dirty="0" smtClean="0">
                <a:solidFill>
                  <a:schemeClr val="bg1"/>
                </a:solidFill>
              </a:rPr>
              <a:t>vycházejí </a:t>
            </a:r>
            <a:r>
              <a:rPr lang="cs-CZ" dirty="0">
                <a:solidFill>
                  <a:schemeClr val="bg1"/>
                </a:solidFill>
              </a:rPr>
              <a:t>sluneční paprsky ze slunce, vychází i od Boha požehnání ke všemu stvoření.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Ve své nekonečné lásce zaručil lidem přednost stát se účastníky božské přirozenosti a šířit Boží požehnání k spolubližním.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710057-A53A-AC47-90B9-8E8FBFBC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236" y="1119429"/>
            <a:ext cx="7575696" cy="73469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+mn-lt"/>
              </a:rPr>
              <a:t>BLÍŽE NAŠEMU STVOŘITELI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+mn-lt"/>
              </a:rPr>
            </a:br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9BADCE-A500-8044-A1B3-AD1CC1E30D23}"/>
              </a:ext>
            </a:extLst>
          </p:cNvPr>
          <p:cNvSpPr/>
          <p:nvPr/>
        </p:nvSpPr>
        <p:spPr>
          <a:xfrm>
            <a:off x="415789" y="5577217"/>
            <a:ext cx="7085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The Review and Herald, December 6, 1887. </a:t>
            </a:r>
          </a:p>
        </p:txBody>
      </p:sp>
    </p:spTree>
    <p:extLst>
      <p:ext uri="{BB962C8B-B14F-4D97-AF65-F5344CB8AC3E}">
        <p14:creationId xmlns:p14="http://schemas.microsoft.com/office/powerpoint/2010/main" xmlns="" val="3876514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&#10;&#10;Description automatically generated">
            <a:extLst>
              <a:ext uri="{FF2B5EF4-FFF2-40B4-BE49-F238E27FC236}">
                <a16:creationId xmlns:a16="http://schemas.microsoft.com/office/drawing/2014/main" xmlns="" id="{73672EB8-A872-9345-A9DC-A458B5EF5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02" y="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3710057-A53A-AC47-90B9-8E8FBFBC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7" y="334839"/>
            <a:ext cx="7085671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+mn-lt"/>
              </a:rPr>
              <a:t>BLÍŽE NAŠEMU STVOŘITELI</a:t>
            </a:r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9BADCE-A500-8044-A1B3-AD1CC1E30D23}"/>
              </a:ext>
            </a:extLst>
          </p:cNvPr>
          <p:cNvSpPr/>
          <p:nvPr/>
        </p:nvSpPr>
        <p:spPr>
          <a:xfrm>
            <a:off x="415789" y="5149537"/>
            <a:ext cx="7085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800" dirty="0">
                <a:solidFill>
                  <a:schemeClr val="bg1"/>
                </a:solidFill>
              </a:rPr>
              <a:t>The Review and Herald, December 6, 1887. 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0A1EFD5-7A96-0644-92F0-0C6C16B329AD}"/>
              </a:ext>
            </a:extLst>
          </p:cNvPr>
          <p:cNvSpPr txBox="1">
            <a:spLocks/>
          </p:cNvSpPr>
          <p:nvPr/>
        </p:nvSpPr>
        <p:spPr>
          <a:xfrm>
            <a:off x="445770" y="1507415"/>
            <a:ext cx="6972300" cy="5248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Jde o nejvyšší čest a největší radost, jakou může Bůh lidem dát. Ti, kteří se účastní díla lásky, jsou nejblíže svému Stvořiteli.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chemeClr val="bg1"/>
                </a:solidFill>
              </a:rPr>
              <a:t>Ten, kdo odmítá se stát Božím spolupracovníkem, kdo ignoruje potřeby svých spolubližních, se sám zbavuje nejbohatšího požehnání, které mu Bůh může dát.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73355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776819-C0C8-6B4F-AA26-2A16C91D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760219"/>
            <a:ext cx="6972300" cy="4632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Když vydáme sami sebe do služby lásky těm, kteří jsou kolem nás, a svědčíme </a:t>
            </a:r>
            <a:r>
              <a:rPr lang="cs-CZ" sz="2700" dirty="0" smtClean="0">
                <a:solidFill>
                  <a:schemeClr val="bg1"/>
                </a:solidFill>
              </a:rPr>
              <a:t>přitom </a:t>
            </a:r>
            <a:r>
              <a:rPr lang="cs-CZ" sz="2700" dirty="0">
                <a:solidFill>
                  <a:schemeClr val="bg1"/>
                </a:solidFill>
              </a:rPr>
              <a:t>o jeho spasení, </a:t>
            </a:r>
            <a:r>
              <a:rPr lang="cs-CZ" sz="2700" b="1" dirty="0">
                <a:solidFill>
                  <a:schemeClr val="bg1"/>
                </a:solidFill>
              </a:rPr>
              <a:t>Boží trvalá přítomnost promění každou chvíli i každý úkol v duchovní zkušenost. 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bg1"/>
                </a:solidFill>
              </a:rPr>
              <a:t/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cs-CZ" sz="2700" dirty="0">
                <a:solidFill>
                  <a:schemeClr val="bg1"/>
                </a:solidFill>
              </a:rPr>
              <a:t>Křesťané získávají sílu posilováním ostatních. </a:t>
            </a:r>
            <a:r>
              <a:rPr lang="cs-CZ" sz="2700" dirty="0" smtClean="0">
                <a:solidFill>
                  <a:schemeClr val="bg1"/>
                </a:solidFill>
              </a:rPr>
              <a:t>„Ti</a:t>
            </a:r>
            <a:r>
              <a:rPr lang="cs-CZ" sz="2700" dirty="0">
                <a:solidFill>
                  <a:schemeClr val="bg1"/>
                </a:solidFill>
              </a:rPr>
              <a:t>, kdo zavlažují, budou sami zavlaženi</a:t>
            </a:r>
            <a:r>
              <a:rPr lang="en-US" sz="2700" dirty="0" smtClean="0">
                <a:solidFill>
                  <a:schemeClr val="bg1"/>
                </a:solidFill>
              </a:rPr>
              <a:t>.</a:t>
            </a:r>
            <a:r>
              <a:rPr lang="cs-CZ" sz="2700" dirty="0" smtClean="0">
                <a:solidFill>
                  <a:schemeClr val="bg1"/>
                </a:solidFill>
              </a:rPr>
              <a:t>“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cs-CZ" sz="2700" dirty="0">
                <a:solidFill>
                  <a:schemeClr val="bg1"/>
                </a:solidFill>
              </a:rPr>
              <a:t>Takový je božský zákon, který Bůh ustanovil, že proud laskavosti bude udržován ve stálém oběhu a </a:t>
            </a:r>
            <a:r>
              <a:rPr lang="cs-CZ" sz="2700" dirty="0" err="1">
                <a:solidFill>
                  <a:schemeClr val="bg1"/>
                </a:solidFill>
              </a:rPr>
              <a:t>bu</a:t>
            </a:r>
            <a:r>
              <a:rPr lang="cs-CZ" sz="2700" dirty="0">
                <a:solidFill>
                  <a:schemeClr val="bg1"/>
                </a:solidFill>
              </a:rPr>
              <a:t>-de se vracet zpět ke svému zdroji. Naplňování tohoto zákona je tajemstvím duchovního růstu.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7 BC 947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09577F4-B229-B240-8721-0147A6C37E4E}"/>
              </a:ext>
            </a:extLst>
          </p:cNvPr>
          <p:cNvSpPr txBox="1">
            <a:spLocks/>
          </p:cNvSpPr>
          <p:nvPr/>
        </p:nvSpPr>
        <p:spPr>
          <a:xfrm>
            <a:off x="319367" y="264552"/>
            <a:ext cx="63918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solidFill>
                  <a:schemeClr val="bg1"/>
                </a:solidFill>
                <a:latin typeface="+mn-lt"/>
              </a:rPr>
              <a:t>  PÉČE 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&amp; 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DUCHOVNÍ RŮST                    POŽEHNÁNÍ JE JIŽ NA CESTĚ</a:t>
            </a:r>
          </a:p>
        </p:txBody>
      </p:sp>
    </p:spTree>
    <p:extLst>
      <p:ext uri="{BB962C8B-B14F-4D97-AF65-F5344CB8AC3E}">
        <p14:creationId xmlns:p14="http://schemas.microsoft.com/office/powerpoint/2010/main" xmlns="" val="2432826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776819-C0C8-6B4F-AA26-2A16C91D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2195120"/>
            <a:ext cx="6972300" cy="38071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Snaha, být požehnáním ostatním, se obrátí v požehnání pro nás samotné.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T</a:t>
            </a:r>
            <a:r>
              <a:rPr lang="cs-CZ" i="1" dirty="0" err="1">
                <a:solidFill>
                  <a:schemeClr val="bg1"/>
                </a:solidFill>
              </a:rPr>
              <a:t>ehdy</a:t>
            </a:r>
            <a:r>
              <a:rPr lang="cs-CZ" i="1" dirty="0">
                <a:solidFill>
                  <a:schemeClr val="bg1"/>
                </a:solidFill>
              </a:rPr>
              <a:t> vyrazí jak jitřenka tvé světlo a rychle se zhojí tvá rána. Před tebou půjde tvá spravedlnost, za tebou se bude ubírat 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cs-CZ" b="1" i="1" dirty="0">
                <a:solidFill>
                  <a:schemeClr val="bg1"/>
                </a:solidFill>
              </a:rPr>
              <a:t>Hospodinova sláva. </a:t>
            </a:r>
            <a:r>
              <a:rPr lang="cs-CZ" i="1" dirty="0">
                <a:solidFill>
                  <a:schemeClr val="bg1"/>
                </a:solidFill>
              </a:rPr>
              <a:t>Tehdy zavoláš a Hospodin odpoví, vykřikneš o pomoc a on se ozve: „Tu jsem!“   </a:t>
            </a:r>
            <a:r>
              <a:rPr lang="cs-CZ" dirty="0">
                <a:solidFill>
                  <a:schemeClr val="bg1"/>
                </a:solidFill>
              </a:rPr>
              <a:t>Izajáš</a:t>
            </a:r>
            <a:r>
              <a:rPr lang="en-US" dirty="0">
                <a:solidFill>
                  <a:schemeClr val="bg1"/>
                </a:solidFill>
              </a:rPr>
              <a:t> 58</a:t>
            </a:r>
            <a:r>
              <a:rPr lang="cs-CZ" dirty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r>
              <a:rPr lang="cs-CZ" dirty="0" smtClean="0">
                <a:solidFill>
                  <a:schemeClr val="bg1"/>
                </a:solidFill>
              </a:rPr>
              <a:t>.9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7 BC 947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2948AF-DFDE-5143-ABD2-C1D307792966}"/>
              </a:ext>
            </a:extLst>
          </p:cNvPr>
          <p:cNvSpPr txBox="1">
            <a:spLocks/>
          </p:cNvSpPr>
          <p:nvPr/>
        </p:nvSpPr>
        <p:spPr>
          <a:xfrm>
            <a:off x="293967" y="353452"/>
            <a:ext cx="6972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solidFill>
                  <a:schemeClr val="bg1"/>
                </a:solidFill>
                <a:latin typeface="+mn-lt"/>
              </a:rPr>
              <a:t>PÉČE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 &amp; 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DUCHOVNÍ RŮST</a:t>
            </a:r>
          </a:p>
          <a:p>
            <a:pPr algn="ctr"/>
            <a:r>
              <a:rPr lang="cs-CZ" sz="4000" b="1" dirty="0">
                <a:solidFill>
                  <a:schemeClr val="bg1"/>
                </a:solidFill>
                <a:latin typeface="+mn-lt"/>
              </a:rPr>
              <a:t>POŽEHNÁNÍ JE JIŽ NA CESTĚ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57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ADC38F-CA0D-FA43-8C5A-D66F572AF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B32E3C-AAD9-3B43-8F06-5AE0377F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14400"/>
            <a:ext cx="5494748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fr-FR" sz="3600" b="1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Bůh se opakovaně představuje v Písmu jako: </a:t>
            </a:r>
          </a:p>
          <a:p>
            <a:pPr marL="0" indent="0">
              <a:buNone/>
            </a:pPr>
            <a:r>
              <a:rPr lang="en-US" altLang="fr-FR" i="1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- </a:t>
            </a:r>
            <a:r>
              <a:rPr lang="cs-CZ" altLang="fr-FR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Pečující o chudé</a:t>
            </a:r>
            <a:endParaRPr lang="en-US" altLang="fr-FR" dirty="0">
              <a:solidFill>
                <a:schemeClr val="bg1"/>
              </a:solidFill>
              <a:ea typeface="ヒラギノ角ゴ Pro W3" panose="020B0300000000000000" pitchFamily="34" charset="-128"/>
            </a:endParaRPr>
          </a:p>
          <a:p>
            <a:pPr>
              <a:buFontTx/>
              <a:buChar char="-"/>
            </a:pPr>
            <a:r>
              <a:rPr lang="cs-CZ" altLang="fr-FR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Přítel bezmocných</a:t>
            </a:r>
          </a:p>
          <a:p>
            <a:pPr>
              <a:buFontTx/>
              <a:buChar char="-"/>
            </a:pPr>
            <a:r>
              <a:rPr lang="cs-CZ" altLang="fr-FR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Lékař nemocných</a:t>
            </a:r>
            <a:endParaRPr lang="en-US" altLang="fr-FR" dirty="0">
              <a:solidFill>
                <a:schemeClr val="bg1"/>
              </a:solidFill>
              <a:ea typeface="ヒラギノ角ゴ Pro W3" panose="020B0300000000000000" pitchFamily="34" charset="-128"/>
            </a:endParaRPr>
          </a:p>
          <a:p>
            <a:pPr>
              <a:buFontTx/>
              <a:buChar char="-"/>
            </a:pPr>
            <a:r>
              <a:rPr lang="cs-CZ" altLang="fr-FR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Otec sirotků</a:t>
            </a:r>
            <a:endParaRPr lang="en-US" altLang="fr-FR" dirty="0">
              <a:solidFill>
                <a:schemeClr val="bg1"/>
              </a:solidFill>
              <a:ea typeface="ヒラギノ角ゴ Pro W3" panose="020B0300000000000000" pitchFamily="34" charset="-128"/>
            </a:endParaRPr>
          </a:p>
          <a:p>
            <a:pPr>
              <a:buFontTx/>
              <a:buChar char="-"/>
            </a:pPr>
            <a:r>
              <a:rPr lang="cs-CZ" altLang="fr-FR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Zastánce vdov</a:t>
            </a:r>
          </a:p>
          <a:p>
            <a:pPr>
              <a:buFontTx/>
              <a:buChar char="-"/>
            </a:pPr>
            <a:r>
              <a:rPr lang="cs-CZ" altLang="fr-FR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Soudce utištěných</a:t>
            </a:r>
            <a:endParaRPr lang="en-US" altLang="fr-FR" dirty="0">
              <a:solidFill>
                <a:schemeClr val="bg1"/>
              </a:solidFill>
              <a:ea typeface="ヒラギノ角ゴ Pro W3" panose="020B0300000000000000" pitchFamily="34" charset="-128"/>
            </a:endParaRPr>
          </a:p>
          <a:p>
            <a:pPr>
              <a:buFontTx/>
              <a:buChar char="-"/>
            </a:pPr>
            <a:r>
              <a:rPr lang="cs-CZ" altLang="fr-FR" dirty="0">
                <a:solidFill>
                  <a:schemeClr val="bg1"/>
                </a:solidFill>
                <a:ea typeface="ヒラギノ角ゴ Pro W3" panose="020B0300000000000000" pitchFamily="34" charset="-128"/>
              </a:rPr>
              <a:t>Ochránce těch, kdo jsou </a:t>
            </a:r>
            <a:r>
              <a:rPr lang="cs-CZ" altLang="fr-FR">
                <a:solidFill>
                  <a:schemeClr val="bg1"/>
                </a:solidFill>
                <a:ea typeface="ヒラギノ角ゴ Pro W3" panose="020B0300000000000000" pitchFamily="34" charset="-128"/>
              </a:rPr>
              <a:t>bez </a:t>
            </a:r>
            <a:r>
              <a:rPr lang="cs-CZ" altLang="fr-FR" smtClean="0">
                <a:solidFill>
                  <a:schemeClr val="bg1"/>
                </a:solidFill>
                <a:ea typeface="ヒラギノ角ゴ Pro W3" panose="020B0300000000000000" pitchFamily="34" charset="-128"/>
              </a:rPr>
              <a:t>domova</a:t>
            </a:r>
            <a:r>
              <a:rPr lang="en-US" altLang="fr-FR" smtClean="0">
                <a:solidFill>
                  <a:schemeClr val="bg1"/>
                </a:solidFill>
                <a:ea typeface="ヒラギノ角ゴ Pro W3" panose="020B0300000000000000" pitchFamily="34" charset="-128"/>
              </a:rPr>
              <a:t>…</a:t>
            </a:r>
            <a:endParaRPr lang="en-US" altLang="fr-FR" dirty="0">
              <a:solidFill>
                <a:schemeClr val="bg1"/>
              </a:solidFill>
              <a:ea typeface="ヒラギノ角ゴ Pro W3" panose="020B0300000000000000" pitchFamily="34" charset="-128"/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30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in the background&#10;&#10;Description automatically generated">
            <a:extLst>
              <a:ext uri="{FF2B5EF4-FFF2-40B4-BE49-F238E27FC236}">
                <a16:creationId xmlns:a16="http://schemas.microsoft.com/office/drawing/2014/main" xmlns="" id="{49287510-392A-E14A-8207-92EE3717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xmlns="" id="{C870B0AE-23B9-8145-A6BC-456C250F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2256"/>
            <a:ext cx="690372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bg1"/>
                </a:solidFill>
                <a:latin typeface="+mn-lt"/>
              </a:rPr>
              <a:t>POKORA </a:t>
            </a:r>
            <a:r>
              <a:rPr lang="fr-FR" sz="4000" b="1" dirty="0">
                <a:solidFill>
                  <a:schemeClr val="bg1"/>
                </a:solidFill>
                <a:latin typeface="+mn-lt"/>
              </a:rPr>
              <a:t>&amp;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PROMĚNA</a:t>
            </a:r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92D4F40-8910-1F48-A839-3A5C19F54C4C}"/>
              </a:ext>
            </a:extLst>
          </p:cNvPr>
          <p:cNvSpPr txBox="1">
            <a:spLocks/>
          </p:cNvSpPr>
          <p:nvPr/>
        </p:nvSpPr>
        <p:spPr>
          <a:xfrm>
            <a:off x="1836000" y="2007858"/>
            <a:ext cx="5472000" cy="2842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6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Služba nevytváří dokonalé lidi, kteří mají už úplně všechno a mohli by tak oslovit ubohé, potřebné hříšníky.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Spíše poznáváme, že jsme všichni  na cestě ke společné proměně.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849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45C418B0-D6A7-BC46-8582-8FB01F91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66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3866C1-6E6F-6B41-96D8-76B41ED4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1" y="1460046"/>
            <a:ext cx="6167769" cy="4558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500" dirty="0">
                <a:solidFill>
                  <a:schemeClr val="bg1"/>
                </a:solidFill>
              </a:rPr>
              <a:t>Ježíše naplňovalo jeho poslání.</a:t>
            </a:r>
            <a:endParaRPr lang="fr-F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500" b="1" i="1" dirty="0">
                <a:solidFill>
                  <a:schemeClr val="bg1"/>
                </a:solidFill>
              </a:rPr>
              <a:t>M</a:t>
            </a:r>
            <a:r>
              <a:rPr lang="cs-CZ" sz="2500" b="1" i="1" dirty="0" err="1">
                <a:solidFill>
                  <a:schemeClr val="bg1"/>
                </a:solidFill>
              </a:rPr>
              <a:t>ůj</a:t>
            </a:r>
            <a:r>
              <a:rPr lang="cs-CZ" sz="2500" b="1" i="1" dirty="0">
                <a:solidFill>
                  <a:schemeClr val="bg1"/>
                </a:solidFill>
              </a:rPr>
              <a:t> pokrm jest, abych činil vůli toho, který mne </a:t>
            </a:r>
            <a:r>
              <a:rPr lang="cs-CZ" sz="2500" b="1" i="1" dirty="0" smtClean="0">
                <a:solidFill>
                  <a:schemeClr val="bg1"/>
                </a:solidFill>
              </a:rPr>
              <a:t>poslal, </a:t>
            </a:r>
            <a:r>
              <a:rPr lang="cs-CZ" sz="2500" b="1" i="1" dirty="0">
                <a:solidFill>
                  <a:schemeClr val="bg1"/>
                </a:solidFill>
              </a:rPr>
              <a:t>a dokonal jeho dílo.</a:t>
            </a:r>
            <a:r>
              <a:rPr lang="fr-FR" sz="2500" b="1" i="1" dirty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J</a:t>
            </a:r>
            <a:r>
              <a:rPr lang="cs-CZ" sz="2500" dirty="0">
                <a:solidFill>
                  <a:schemeClr val="bg1"/>
                </a:solidFill>
              </a:rPr>
              <a:t>a</a:t>
            </a:r>
            <a:r>
              <a:rPr lang="en-US" sz="2500" dirty="0">
                <a:solidFill>
                  <a:schemeClr val="bg1"/>
                </a:solidFill>
              </a:rPr>
              <a:t>n 4</a:t>
            </a:r>
            <a:r>
              <a:rPr lang="cs-CZ" sz="2500" dirty="0">
                <a:solidFill>
                  <a:schemeClr val="bg1"/>
                </a:solidFill>
              </a:rPr>
              <a:t>,</a:t>
            </a:r>
            <a:r>
              <a:rPr lang="en-US" sz="2500" dirty="0">
                <a:solidFill>
                  <a:schemeClr val="bg1"/>
                </a:solidFill>
              </a:rPr>
              <a:t>34 </a:t>
            </a:r>
            <a:endParaRPr lang="fr-F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500" dirty="0">
                <a:solidFill>
                  <a:schemeClr val="bg1"/>
                </a:solidFill>
              </a:rPr>
              <a:t>Vědomí, že plní poslání, pro které sestoupil z nebes, </a:t>
            </a:r>
            <a:r>
              <a:rPr lang="cs-CZ" sz="2500" dirty="0" smtClean="0">
                <a:solidFill>
                  <a:schemeClr val="bg1"/>
                </a:solidFill>
              </a:rPr>
              <a:t>posilovalo </a:t>
            </a:r>
            <a:r>
              <a:rPr lang="cs-CZ" sz="2500" dirty="0">
                <a:solidFill>
                  <a:schemeClr val="bg1"/>
                </a:solidFill>
              </a:rPr>
              <a:t>Spasitele v práci a povznášelo jej nad běžné lidské potřeby. </a:t>
            </a:r>
            <a:endParaRPr lang="en-US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2500" dirty="0">
                <a:solidFill>
                  <a:schemeClr val="bg1"/>
                </a:solidFill>
              </a:rPr>
              <a:t>Služba člověku, který hladoví a žízní po pravdě, mu byla milejší než jídlo a pití</a:t>
            </a:r>
            <a:r>
              <a:rPr lang="en-US" sz="2500" dirty="0">
                <a:solidFill>
                  <a:schemeClr val="bg1"/>
                </a:solidFill>
              </a:rPr>
              <a:t>. </a:t>
            </a:r>
            <a:r>
              <a:rPr lang="cs-CZ" sz="2500" b="1" dirty="0">
                <a:solidFill>
                  <a:schemeClr val="bg1"/>
                </a:solidFill>
              </a:rPr>
              <a:t>Nacházel v ní útěchu a povzbuzení. </a:t>
            </a:r>
            <a:r>
              <a:rPr lang="cs-CZ" sz="2500" dirty="0">
                <a:solidFill>
                  <a:schemeClr val="bg1"/>
                </a:solidFill>
              </a:rPr>
              <a:t>Skutky milosrdenství byly jeho životem.</a:t>
            </a:r>
            <a:endParaRPr lang="en-US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</a:rPr>
              <a:t> Ellen </a:t>
            </a:r>
            <a:r>
              <a:rPr lang="cs-CZ" sz="2500" dirty="0">
                <a:solidFill>
                  <a:schemeClr val="bg1"/>
                </a:solidFill>
              </a:rPr>
              <a:t>G. </a:t>
            </a:r>
            <a:r>
              <a:rPr lang="en-US" sz="2500" dirty="0">
                <a:solidFill>
                  <a:schemeClr val="bg1"/>
                </a:solidFill>
              </a:rPr>
              <a:t>White</a:t>
            </a:r>
            <a:r>
              <a:rPr lang="cs-CZ" sz="2500" dirty="0" err="1">
                <a:solidFill>
                  <a:schemeClr val="bg1"/>
                </a:solidFill>
              </a:rPr>
              <a:t>ová</a:t>
            </a:r>
            <a:r>
              <a:rPr lang="cs-CZ" sz="2500" dirty="0">
                <a:solidFill>
                  <a:schemeClr val="bg1"/>
                </a:solidFill>
              </a:rPr>
              <a:t>,</a:t>
            </a:r>
            <a:r>
              <a:rPr lang="en-US" sz="2500" dirty="0">
                <a:solidFill>
                  <a:schemeClr val="bg1"/>
                </a:solidFill>
              </a:rPr>
              <a:t> T</a:t>
            </a:r>
            <a:r>
              <a:rPr lang="cs-CZ" sz="2500" dirty="0">
                <a:solidFill>
                  <a:schemeClr val="bg1"/>
                </a:solidFill>
              </a:rPr>
              <a:t>ouha věků str. 116</a:t>
            </a:r>
            <a:endParaRPr lang="fr-F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5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528077A-5AA0-C541-875D-362C0AA5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5" y="394093"/>
            <a:ext cx="6744953" cy="96009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+mn-lt"/>
              </a:rPr>
              <a:t>             NAPLNĚNÍ</a:t>
            </a:r>
            <a:endParaRPr lang="fr-FR" sz="4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431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D67BE71-1D0F-436E-8B33-ABCFD40E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75917" cy="10760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HELPER’S HIGH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altLang="fr-FR" sz="4000" dirty="0" smtClean="0">
                <a:solidFill>
                  <a:schemeClr val="bg1"/>
                </a:solidFill>
                <a:ea typeface="ヒラギノ角ゴ Pro W3" panose="020B0300000000000000" pitchFamily="34" charset="-128"/>
              </a:rPr>
              <a:t>– 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užitek 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pro pomáhající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0427D9D-DA3E-41EF-99FC-12B01BEC02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031" y="1374771"/>
            <a:ext cx="7659090" cy="93916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400" dirty="0">
                <a:solidFill>
                  <a:schemeClr val="bg1"/>
                </a:solidFill>
              </a:rPr>
              <a:t>Studie (tzv. </a:t>
            </a:r>
            <a:r>
              <a:rPr lang="en-US" sz="2400" dirty="0">
                <a:solidFill>
                  <a:schemeClr val="bg1"/>
                </a:solidFill>
              </a:rPr>
              <a:t>helper’s high</a:t>
            </a:r>
            <a:r>
              <a:rPr lang="cs-CZ" sz="2400" dirty="0">
                <a:solidFill>
                  <a:schemeClr val="bg1"/>
                </a:solidFill>
              </a:rPr>
              <a:t> studie</a:t>
            </a:r>
            <a:r>
              <a:rPr lang="cs-CZ" sz="2400" b="1" dirty="0">
                <a:solidFill>
                  <a:schemeClr val="bg1"/>
                </a:solidFill>
              </a:rPr>
              <a:t>) </a:t>
            </a:r>
            <a:r>
              <a:rPr lang="cs-CZ" sz="2400" dirty="0">
                <a:solidFill>
                  <a:schemeClr val="bg1"/>
                </a:solidFill>
              </a:rPr>
              <a:t>ukázala, že když pomáháme druhým, dochází i u nás k fyziologickým změnám: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C5E7E0-D053-40DC-A34C-7D8ED366C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823" y="2597952"/>
            <a:ext cx="7238270" cy="2950649"/>
          </a:xfrm>
        </p:spPr>
        <p:txBody>
          <a:bodyPr>
            <a:no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66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%  </a:t>
            </a:r>
            <a:r>
              <a:rPr lang="en-US" dirty="0" err="1">
                <a:solidFill>
                  <a:schemeClr val="bg1"/>
                </a:solidFill>
              </a:rPr>
              <a:t>subje</a:t>
            </a:r>
            <a:r>
              <a:rPr lang="cs-CZ" dirty="0">
                <a:solidFill>
                  <a:schemeClr val="bg1"/>
                </a:solidFill>
              </a:rPr>
              <a:t>k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cs-CZ" dirty="0">
                <a:solidFill>
                  <a:schemeClr val="bg1"/>
                </a:solidFill>
              </a:rPr>
              <a:t>ů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zažilo pozitivní fyzické projevy spojené se službou druhým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50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cs-CZ" dirty="0">
                <a:solidFill>
                  <a:schemeClr val="bg1"/>
                </a:solidFill>
              </a:rPr>
              <a:t>účastníků studie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„</a:t>
            </a:r>
            <a:r>
              <a:rPr lang="en-US" dirty="0" smtClean="0">
                <a:solidFill>
                  <a:schemeClr val="bg1"/>
                </a:solidFill>
              </a:rPr>
              <a:t>high</a:t>
            </a:r>
            <a:r>
              <a:rPr lang="cs-CZ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feeling </a:t>
            </a:r>
            <a:r>
              <a:rPr lang="cs-CZ" dirty="0">
                <a:solidFill>
                  <a:schemeClr val="bg1"/>
                </a:solidFill>
              </a:rPr>
              <a:t>zažilo příjemné pocity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43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cs-CZ" dirty="0">
                <a:solidFill>
                  <a:schemeClr val="bg1"/>
                </a:solidFill>
              </a:rPr>
              <a:t>pocítilo větší energii a sílu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28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cs-CZ" dirty="0" smtClean="0">
                <a:solidFill>
                  <a:schemeClr val="bg1"/>
                </a:solidFill>
              </a:rPr>
              <a:t>mělo </a:t>
            </a:r>
            <a:r>
              <a:rPr lang="cs-CZ" dirty="0">
                <a:solidFill>
                  <a:schemeClr val="bg1"/>
                </a:solidFill>
              </a:rPr>
              <a:t>pocit tepla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22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cs-CZ" dirty="0" smtClean="0">
                <a:solidFill>
                  <a:schemeClr val="bg1"/>
                </a:solidFill>
              </a:rPr>
              <a:t>cítilo </a:t>
            </a:r>
            <a:r>
              <a:rPr lang="cs-CZ" dirty="0">
                <a:solidFill>
                  <a:schemeClr val="bg1"/>
                </a:solidFill>
              </a:rPr>
              <a:t>uklidnění a snížení deprese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cs-CZ" dirty="0" smtClean="0">
                <a:solidFill>
                  <a:schemeClr val="bg1"/>
                </a:solidFill>
              </a:rPr>
              <a:t>zažilo </a:t>
            </a:r>
            <a:r>
              <a:rPr lang="cs-CZ" dirty="0">
                <a:solidFill>
                  <a:schemeClr val="bg1"/>
                </a:solidFill>
              </a:rPr>
              <a:t>větší sebehodnocení sama sebe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13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% </a:t>
            </a:r>
            <a:r>
              <a:rPr lang="cs-CZ" dirty="0">
                <a:solidFill>
                  <a:schemeClr val="bg1"/>
                </a:solidFill>
              </a:rPr>
              <a:t>zakoušelo méně bolesti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7BD503-AB5F-4E8F-A0F4-CFC22FBA8490}"/>
              </a:ext>
            </a:extLst>
          </p:cNvPr>
          <p:cNvSpPr/>
          <p:nvPr/>
        </p:nvSpPr>
        <p:spPr>
          <a:xfrm>
            <a:off x="155031" y="6116639"/>
            <a:ext cx="7436616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Luks, A. (1988, October). Helper’s high: Volunteering makes people feel good, physically and emotionally. And like “runner’s calm,” it’s probably good for your health. </a:t>
            </a:r>
            <a:r>
              <a:rPr lang="en-US" sz="1200" i="1" dirty="0">
                <a:solidFill>
                  <a:schemeClr val="bg1"/>
                </a:solidFill>
              </a:rPr>
              <a:t>Psychology Today, 22</a:t>
            </a:r>
            <a:r>
              <a:rPr lang="en-US" sz="1200" dirty="0">
                <a:solidFill>
                  <a:schemeClr val="bg1"/>
                </a:solidFill>
              </a:rPr>
              <a:t>(10), 34–42</a:t>
            </a:r>
          </a:p>
        </p:txBody>
      </p:sp>
    </p:spTree>
    <p:extLst>
      <p:ext uri="{BB962C8B-B14F-4D97-AF65-F5344CB8AC3E}">
        <p14:creationId xmlns:p14="http://schemas.microsoft.com/office/powerpoint/2010/main" xmlns="" val="945509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248D9-8EA7-421A-B48D-C04BCD64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51" y="430307"/>
            <a:ext cx="7383019" cy="8262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/>
            </a:r>
            <a:br>
              <a:rPr lang="fr-FR" dirty="0">
                <a:solidFill>
                  <a:schemeClr val="bg1"/>
                </a:solidFill>
                <a:latin typeface="+mn-lt"/>
              </a:rPr>
            </a:br>
            <a:r>
              <a:rPr lang="fr-FR" b="1" dirty="0">
                <a:solidFill>
                  <a:schemeClr val="bg1"/>
                </a:solidFill>
                <a:latin typeface="+mn-lt"/>
              </a:rPr>
              <a:t>PO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Z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ITIV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NÍ ÚČINKY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 ALTRUISM</a:t>
            </a:r>
            <a:r>
              <a:rPr lang="cs-CZ" b="1" dirty="0">
                <a:solidFill>
                  <a:schemeClr val="bg1"/>
                </a:solidFill>
                <a:latin typeface="+mn-lt"/>
              </a:rPr>
              <a:t>U</a:t>
            </a:r>
            <a:r>
              <a:rPr lang="fr-FR" dirty="0">
                <a:solidFill>
                  <a:schemeClr val="bg1"/>
                </a:solidFill>
                <a:latin typeface="+mn-lt"/>
              </a:rPr>
              <a:t/>
            </a:r>
            <a:br>
              <a:rPr lang="fr-FR" dirty="0">
                <a:solidFill>
                  <a:schemeClr val="bg1"/>
                </a:solidFill>
                <a:latin typeface="+mn-lt"/>
              </a:rPr>
            </a:b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28EDD9-6C86-481F-80A7-12DD203E0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514859"/>
            <a:ext cx="7232913" cy="389085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Lepší sociální integrace</a:t>
            </a:r>
          </a:p>
          <a:p>
            <a:r>
              <a:rPr lang="cs-CZ" sz="2400" dirty="0">
                <a:solidFill>
                  <a:schemeClr val="bg1"/>
                </a:solidFill>
              </a:rPr>
              <a:t>Schopnost odhlédnout od osobních problémů </a:t>
            </a:r>
            <a:endParaRPr lang="cs-CZ" sz="22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Snížení úzkostí a starostí o sebe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Posílení psychické pohody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Posílení imunity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Posílení smysluplnosti vlastního života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Aktivnější životní styl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Pozitivní emoce nahrazují negativní emocionální stres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6473-36A4-4A28-BE46-FB7ED4754989}"/>
              </a:ext>
            </a:extLst>
          </p:cNvPr>
          <p:cNvSpPr txBox="1"/>
          <p:nvPr/>
        </p:nvSpPr>
        <p:spPr>
          <a:xfrm>
            <a:off x="346851" y="6104527"/>
            <a:ext cx="67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Altruism</a:t>
            </a:r>
            <a:r>
              <a:rPr lang="fr-FR" sz="1200" dirty="0">
                <a:solidFill>
                  <a:schemeClr val="bg1"/>
                </a:solidFill>
              </a:rPr>
              <a:t>, </a:t>
            </a:r>
            <a:r>
              <a:rPr lang="fr-FR" sz="1200" dirty="0" err="1">
                <a:solidFill>
                  <a:schemeClr val="bg1"/>
                </a:solidFill>
              </a:rPr>
              <a:t>happiness</a:t>
            </a:r>
            <a:r>
              <a:rPr lang="fr-FR" sz="1200" dirty="0">
                <a:solidFill>
                  <a:schemeClr val="bg1"/>
                </a:solidFill>
              </a:rPr>
              <a:t>, and </a:t>
            </a:r>
            <a:r>
              <a:rPr lang="fr-FR" sz="1200" dirty="0" err="1">
                <a:solidFill>
                  <a:schemeClr val="bg1"/>
                </a:solidFill>
              </a:rPr>
              <a:t>health</a:t>
            </a:r>
            <a:r>
              <a:rPr lang="fr-FR" sz="1200" dirty="0">
                <a:solidFill>
                  <a:schemeClr val="bg1"/>
                </a:solidFill>
              </a:rPr>
              <a:t>: </a:t>
            </a:r>
            <a:r>
              <a:rPr lang="fr-FR" sz="1200" dirty="0" err="1">
                <a:solidFill>
                  <a:schemeClr val="bg1"/>
                </a:solidFill>
              </a:rPr>
              <a:t>it’s</a:t>
            </a:r>
            <a:r>
              <a:rPr lang="fr-FR" sz="1200" dirty="0">
                <a:solidFill>
                  <a:schemeClr val="bg1"/>
                </a:solidFill>
              </a:rPr>
              <a:t> good to </a:t>
            </a:r>
            <a:r>
              <a:rPr lang="fr-FR" sz="1200" dirty="0" err="1">
                <a:solidFill>
                  <a:schemeClr val="bg1"/>
                </a:solidFill>
              </a:rPr>
              <a:t>be</a:t>
            </a:r>
            <a:r>
              <a:rPr lang="fr-FR" sz="1200" dirty="0">
                <a:solidFill>
                  <a:schemeClr val="bg1"/>
                </a:solidFill>
              </a:rPr>
              <a:t> good, </a:t>
            </a:r>
            <a:r>
              <a:rPr lang="en-US" sz="1200" dirty="0">
                <a:solidFill>
                  <a:schemeClr val="bg1"/>
                </a:solidFill>
              </a:rPr>
              <a:t>International Journal of Behavioral Medicine 2005, Vol. 12, No. 2, 66–77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610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xmlns="" id="{3943B3A9-53A6-C745-902B-A8334DC07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9DDCA7-8291-424A-84AA-14669A16EABE}"/>
              </a:ext>
            </a:extLst>
          </p:cNvPr>
          <p:cNvSpPr/>
          <p:nvPr/>
        </p:nvSpPr>
        <p:spPr>
          <a:xfrm>
            <a:off x="971627" y="2428726"/>
            <a:ext cx="63066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ALTRUISM</a:t>
            </a:r>
            <a:r>
              <a:rPr lang="cs-CZ" sz="4000" dirty="0">
                <a:solidFill>
                  <a:schemeClr val="bg1"/>
                </a:solidFill>
              </a:rPr>
              <a:t>US</a:t>
            </a:r>
            <a:r>
              <a:rPr lang="fr-FR" sz="4000" dirty="0">
                <a:solidFill>
                  <a:schemeClr val="bg1"/>
                </a:solidFill>
              </a:rPr>
              <a:t>, </a:t>
            </a:r>
            <a:r>
              <a:rPr lang="cs-CZ" sz="4000" dirty="0">
                <a:solidFill>
                  <a:schemeClr val="bg1"/>
                </a:solidFill>
              </a:rPr>
              <a:t>ŠTĚSTÍ</a:t>
            </a:r>
            <a:endParaRPr lang="fr-FR" sz="4000" dirty="0">
              <a:solidFill>
                <a:schemeClr val="bg1"/>
              </a:solidFill>
            </a:endParaRPr>
          </a:p>
          <a:p>
            <a:pPr algn="ctr"/>
            <a:r>
              <a:rPr lang="fr-FR" sz="4000" dirty="0">
                <a:solidFill>
                  <a:schemeClr val="bg1"/>
                </a:solidFill>
              </a:rPr>
              <a:t>A </a:t>
            </a:r>
            <a:r>
              <a:rPr lang="cs-CZ" sz="4000" dirty="0">
                <a:solidFill>
                  <a:schemeClr val="bg1"/>
                </a:solidFill>
              </a:rPr>
              <a:t>ZDRAVÍ</a:t>
            </a:r>
            <a:r>
              <a:rPr lang="fr-FR" sz="4000" dirty="0">
                <a:solidFill>
                  <a:schemeClr val="bg1"/>
                </a:solidFill>
              </a:rPr>
              <a:t>: </a:t>
            </a:r>
            <a:endParaRPr lang="cs-CZ" sz="4000" dirty="0">
              <a:solidFill>
                <a:schemeClr val="bg1"/>
              </a:solidFill>
            </a:endParaRPr>
          </a:p>
          <a:p>
            <a:pPr algn="ctr"/>
            <a:endParaRPr lang="fr-FR" sz="4000" dirty="0">
              <a:solidFill>
                <a:schemeClr val="bg1"/>
              </a:solidFill>
            </a:endParaRPr>
          </a:p>
          <a:p>
            <a:pPr algn="ctr"/>
            <a:r>
              <a:rPr lang="cs-CZ" sz="4400" b="1" dirty="0">
                <a:solidFill>
                  <a:schemeClr val="bg1"/>
                </a:solidFill>
              </a:rPr>
              <a:t>JE DOBRÉ BÝT DOBRÝM!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25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3D58202F-841D-904C-920D-677CC713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6E3964-7BA7-4EBF-82B8-15A86A667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4" y="680484"/>
            <a:ext cx="6060558" cy="4942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700" b="1" dirty="0">
                <a:solidFill>
                  <a:schemeClr val="bg1"/>
                </a:solidFill>
                <a:latin typeface="&amp;quot"/>
              </a:rPr>
              <a:t>D</a:t>
            </a:r>
            <a:r>
              <a:rPr lang="en-US" sz="2700" b="1" dirty="0">
                <a:solidFill>
                  <a:schemeClr val="bg1"/>
                </a:solidFill>
                <a:latin typeface="&amp;quot"/>
              </a:rPr>
              <a:t>o</a:t>
            </a:r>
            <a:r>
              <a:rPr lang="cs-CZ" sz="2700" b="1" dirty="0" err="1">
                <a:solidFill>
                  <a:schemeClr val="bg1"/>
                </a:solidFill>
                <a:latin typeface="&amp;quot"/>
              </a:rPr>
              <a:t>bré</a:t>
            </a:r>
            <a:r>
              <a:rPr lang="cs-CZ" sz="2700" b="1" dirty="0">
                <a:solidFill>
                  <a:schemeClr val="bg1"/>
                </a:solidFill>
                <a:latin typeface="&amp;quot"/>
              </a:rPr>
              <a:t> skutky jsou dvojnásobným požehnáním. Jsou dobrodiním pro dárce i pro toho, kdo laskavost přijímá. </a:t>
            </a:r>
            <a:r>
              <a:rPr lang="cs-CZ" sz="2700" dirty="0">
                <a:solidFill>
                  <a:schemeClr val="bg1"/>
                </a:solidFill>
                <a:latin typeface="&amp;quot"/>
              </a:rPr>
              <a:t>Vědomí, že konáme dobro, je jedním z nejlepších léků pro nemocné tělo a mysl.  </a:t>
            </a:r>
            <a:r>
              <a:rPr lang="en-US" sz="2700" dirty="0">
                <a:solidFill>
                  <a:schemeClr val="bg1"/>
                </a:solidFill>
                <a:latin typeface="&amp;quot"/>
              </a:rPr>
              <a:t> </a:t>
            </a:r>
          </a:p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  <a:latin typeface="&amp;quot"/>
              </a:rPr>
              <a:t>Je-li </a:t>
            </a:r>
            <a:r>
              <a:rPr lang="en-US" sz="2700" b="1" dirty="0">
                <a:solidFill>
                  <a:schemeClr val="bg1"/>
                </a:solidFill>
                <a:latin typeface="&amp;quot"/>
              </a:rPr>
              <a:t>m</a:t>
            </a:r>
            <a:r>
              <a:rPr lang="cs-CZ" sz="2700" b="1" dirty="0" err="1">
                <a:solidFill>
                  <a:schemeClr val="bg1"/>
                </a:solidFill>
                <a:latin typeface="&amp;quot"/>
              </a:rPr>
              <a:t>ysl</a:t>
            </a:r>
            <a:r>
              <a:rPr lang="cs-CZ" sz="2700" b="1" dirty="0">
                <a:solidFill>
                  <a:schemeClr val="bg1"/>
                </a:solidFill>
                <a:latin typeface="&amp;quot"/>
              </a:rPr>
              <a:t> svobodná a šťastná </a:t>
            </a:r>
            <a:r>
              <a:rPr lang="cs-CZ" sz="2700" dirty="0">
                <a:solidFill>
                  <a:schemeClr val="bg1"/>
                </a:solidFill>
                <a:latin typeface="&amp;quot"/>
              </a:rPr>
              <a:t>pocitem dobře vykonané povinnosti a uspokojením z toho, že byli obšťastněni druzí, pak blahodárný, povznášející vliv vnese </a:t>
            </a:r>
            <a:r>
              <a:rPr lang="en-US" sz="2700" b="1" dirty="0">
                <a:solidFill>
                  <a:schemeClr val="bg1"/>
                </a:solidFill>
                <a:latin typeface="&amp;quot"/>
              </a:rPr>
              <a:t>n</a:t>
            </a:r>
            <a:r>
              <a:rPr lang="cs-CZ" sz="2700" b="1" dirty="0" err="1">
                <a:solidFill>
                  <a:schemeClr val="bg1"/>
                </a:solidFill>
                <a:latin typeface="&amp;quot"/>
              </a:rPr>
              <a:t>ový</a:t>
            </a:r>
            <a:r>
              <a:rPr lang="cs-CZ" sz="2700" b="1" dirty="0">
                <a:solidFill>
                  <a:schemeClr val="bg1"/>
                </a:solidFill>
                <a:latin typeface="&amp;quot"/>
              </a:rPr>
              <a:t> život do celé bytosti.</a:t>
            </a:r>
            <a:r>
              <a:rPr lang="en-US" sz="2700" b="1" dirty="0">
                <a:solidFill>
                  <a:schemeClr val="bg1"/>
                </a:solidFill>
                <a:latin typeface="&amp;quot"/>
              </a:rPr>
              <a:t> 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2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700" dirty="0">
                <a:solidFill>
                  <a:schemeClr val="bg1"/>
                </a:solidFill>
              </a:rPr>
              <a:t>E</a:t>
            </a:r>
            <a:r>
              <a:rPr lang="cs-CZ" sz="2700" dirty="0" err="1">
                <a:solidFill>
                  <a:schemeClr val="bg1"/>
                </a:solidFill>
              </a:rPr>
              <a:t>llen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cs-CZ" sz="2700" dirty="0">
                <a:solidFill>
                  <a:schemeClr val="bg1"/>
                </a:solidFill>
              </a:rPr>
              <a:t>G. </a:t>
            </a:r>
            <a:r>
              <a:rPr lang="en-US" sz="2700" dirty="0">
                <a:solidFill>
                  <a:schemeClr val="bg1"/>
                </a:solidFill>
              </a:rPr>
              <a:t>White</a:t>
            </a:r>
            <a:r>
              <a:rPr lang="cs-CZ" sz="2700" dirty="0" err="1">
                <a:solidFill>
                  <a:schemeClr val="bg1"/>
                </a:solidFill>
              </a:rPr>
              <a:t>ová</a:t>
            </a:r>
            <a:r>
              <a:rPr lang="cs-CZ" sz="2700" dirty="0">
                <a:solidFill>
                  <a:schemeClr val="bg1"/>
                </a:solidFill>
              </a:rPr>
              <a:t>, Cesta ke zdraví str. 169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45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A9E5299-CF27-5A4F-A235-7E11D4098B05}"/>
              </a:ext>
            </a:extLst>
          </p:cNvPr>
          <p:cNvSpPr txBox="1">
            <a:spLocks/>
          </p:cNvSpPr>
          <p:nvPr/>
        </p:nvSpPr>
        <p:spPr>
          <a:xfrm>
            <a:off x="455788" y="1150857"/>
            <a:ext cx="6933840" cy="3972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>
                <a:solidFill>
                  <a:schemeClr val="bg1"/>
                </a:solidFill>
                <a:latin typeface="+mn-lt"/>
              </a:rPr>
              <a:t>SLOUŽIT DRUHÝM TAK, JAK TO  ČÏNIL JEŽÍŠ, </a:t>
            </a:r>
            <a:r>
              <a:rPr lang="cs-CZ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PŘISPÍVÁ K NAŠEMU DUCHOVNÍMU RŮSTU, ZDRAVÍ A ŠTĚSTÍ</a:t>
            </a:r>
            <a:endParaRPr lang="fr-FR" sz="40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16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82E6E1-6105-D045-9FE8-449E80CDE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446" y="0"/>
            <a:ext cx="914400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B42EC13-F4B9-4ECC-96A5-B2C89593BDA9}"/>
              </a:ext>
            </a:extLst>
          </p:cNvPr>
          <p:cNvSpPr txBox="1"/>
          <p:nvPr/>
        </p:nvSpPr>
        <p:spPr>
          <a:xfrm>
            <a:off x="1216405" y="833947"/>
            <a:ext cx="604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JEŽÍŠ byl pohnut SOUCITEM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43720273-0316-4C49-A77A-2D20E6F4178A}"/>
              </a:ext>
            </a:extLst>
          </p:cNvPr>
          <p:cNvSpPr txBox="1"/>
          <p:nvPr/>
        </p:nvSpPr>
        <p:spPr>
          <a:xfrm>
            <a:off x="2457974" y="2314225"/>
            <a:ext cx="4362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Uzdravoval nemocné</a:t>
            </a:r>
          </a:p>
          <a:p>
            <a:r>
              <a:rPr lang="cs-CZ" sz="2400" dirty="0">
                <a:solidFill>
                  <a:schemeClr val="bg1"/>
                </a:solidFill>
              </a:rPr>
              <a:t>Sytil hladové</a:t>
            </a:r>
          </a:p>
          <a:p>
            <a:r>
              <a:rPr lang="cs-CZ" sz="2400" dirty="0">
                <a:solidFill>
                  <a:schemeClr val="bg1"/>
                </a:solidFill>
              </a:rPr>
              <a:t>Dával zrak slepým</a:t>
            </a:r>
          </a:p>
          <a:p>
            <a:r>
              <a:rPr lang="cs-CZ" sz="2400" dirty="0">
                <a:solidFill>
                  <a:schemeClr val="bg1"/>
                </a:solidFill>
              </a:rPr>
              <a:t>Očistil malomocné </a:t>
            </a:r>
          </a:p>
          <a:p>
            <a:r>
              <a:rPr lang="cs-CZ" sz="2400" dirty="0">
                <a:solidFill>
                  <a:schemeClr val="bg1"/>
                </a:solidFill>
              </a:rPr>
              <a:t>Vzkřísil syna</a:t>
            </a:r>
          </a:p>
          <a:p>
            <a:r>
              <a:rPr lang="cs-CZ" sz="2400" dirty="0">
                <a:solidFill>
                  <a:schemeClr val="bg1"/>
                </a:solidFill>
              </a:rPr>
              <a:t>Pečoval o bezmocné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E893CFF1-CC44-468C-AAF4-30594F45151F}"/>
              </a:ext>
            </a:extLst>
          </p:cNvPr>
          <p:cNvSpPr txBox="1"/>
          <p:nvPr/>
        </p:nvSpPr>
        <p:spPr>
          <a:xfrm>
            <a:off x="1979801" y="5377722"/>
            <a:ext cx="358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BŮH byl OSLAVEN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xmlns="" id="{0A6D1A04-A999-4862-BC04-D5842546CA81}"/>
              </a:ext>
            </a:extLst>
          </p:cNvPr>
          <p:cNvSpPr/>
          <p:nvPr/>
        </p:nvSpPr>
        <p:spPr>
          <a:xfrm>
            <a:off x="3715629" y="1609251"/>
            <a:ext cx="108000" cy="576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xmlns="" id="{652BEAAF-1AF8-42BC-8C78-59B386B8B97E}"/>
              </a:ext>
            </a:extLst>
          </p:cNvPr>
          <p:cNvSpPr/>
          <p:nvPr/>
        </p:nvSpPr>
        <p:spPr>
          <a:xfrm>
            <a:off x="3715629" y="4750209"/>
            <a:ext cx="108000" cy="576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930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82E6E1-6105-D045-9FE8-449E80CDE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84"/>
            <a:ext cx="9144000" cy="6858000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xmlns="" id="{FA43EBEF-9F14-4E22-A19A-06587DFAC937}"/>
              </a:ext>
            </a:extLst>
          </p:cNvPr>
          <p:cNvSpPr txBox="1"/>
          <p:nvPr/>
        </p:nvSpPr>
        <p:spPr>
          <a:xfrm>
            <a:off x="1317072" y="2493307"/>
            <a:ext cx="5318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Dáváme naději těm, kterým naděje chybí</a:t>
            </a:r>
          </a:p>
          <a:p>
            <a:r>
              <a:rPr lang="cs-CZ" sz="2400" dirty="0">
                <a:solidFill>
                  <a:schemeClr val="bg1"/>
                </a:solidFill>
              </a:rPr>
              <a:t>Pomáháme v léčbě nemocným </a:t>
            </a:r>
          </a:p>
          <a:p>
            <a:r>
              <a:rPr lang="cs-CZ" sz="2400" dirty="0">
                <a:solidFill>
                  <a:schemeClr val="bg1"/>
                </a:solidFill>
              </a:rPr>
              <a:t>Podpíráme sociálně potřebné</a:t>
            </a:r>
          </a:p>
          <a:p>
            <a:r>
              <a:rPr lang="cs-CZ" sz="2400" dirty="0">
                <a:solidFill>
                  <a:schemeClr val="bg1"/>
                </a:solidFill>
              </a:rPr>
              <a:t>Jsme přáteli těch, kteří bojují s depresí Pomáháme při léčbě závislostí</a:t>
            </a:r>
          </a:p>
          <a:p>
            <a:r>
              <a:rPr lang="cs-CZ" sz="2400" dirty="0">
                <a:solidFill>
                  <a:schemeClr val="bg1"/>
                </a:solidFill>
              </a:rPr>
              <a:t>Pomáháme se vyrovnat se stresem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FE5CE271-C9E6-4C6B-A77C-1ADCEA0C45A6}"/>
              </a:ext>
            </a:extLst>
          </p:cNvPr>
          <p:cNvSpPr txBox="1"/>
          <p:nvPr/>
        </p:nvSpPr>
        <p:spPr>
          <a:xfrm>
            <a:off x="1107347" y="415963"/>
            <a:ext cx="520117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</a:rPr>
              <a:t>   </a:t>
            </a:r>
            <a:r>
              <a:rPr lang="cs-CZ" sz="3600" dirty="0">
                <a:solidFill>
                  <a:schemeClr val="bg1"/>
                </a:solidFill>
              </a:rPr>
              <a:t>Pečujeme, protože jsme pohnuti SOUCITEM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xmlns="" id="{CFC3E214-7927-4453-BA3C-3A441566E88A}"/>
              </a:ext>
            </a:extLst>
          </p:cNvPr>
          <p:cNvSpPr txBox="1"/>
          <p:nvPr/>
        </p:nvSpPr>
        <p:spPr>
          <a:xfrm>
            <a:off x="2602894" y="5709641"/>
            <a:ext cx="380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prstClr val="white"/>
                </a:solidFill>
              </a:rPr>
              <a:t>Matouš 5,16</a:t>
            </a:r>
            <a:endParaRPr lang="cs-CZ" sz="3600" dirty="0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xmlns="" id="{E0C9ED40-9564-40B4-BE69-C9D94AAE873C}"/>
              </a:ext>
            </a:extLst>
          </p:cNvPr>
          <p:cNvSpPr/>
          <p:nvPr/>
        </p:nvSpPr>
        <p:spPr>
          <a:xfrm>
            <a:off x="3787227" y="1797577"/>
            <a:ext cx="108000" cy="576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xmlns="" id="{145D0C22-FEF9-41C0-B0BB-0836AF6B4676}"/>
              </a:ext>
            </a:extLst>
          </p:cNvPr>
          <p:cNvSpPr/>
          <p:nvPr/>
        </p:nvSpPr>
        <p:spPr>
          <a:xfrm>
            <a:off x="3787227" y="5037809"/>
            <a:ext cx="108000" cy="576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165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ll, indoor&#10;&#10;Description automatically generated">
            <a:extLst>
              <a:ext uri="{FF2B5EF4-FFF2-40B4-BE49-F238E27FC236}">
                <a16:creationId xmlns:a16="http://schemas.microsoft.com/office/drawing/2014/main" xmlns="" id="{418C859E-691E-F249-AD7E-AD4DA0C55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01F635-F275-1E4D-A7DD-373AED987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67" y="1532965"/>
            <a:ext cx="6958619" cy="2559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bg1"/>
                </a:solidFill>
              </a:rPr>
              <a:t>Tak ať svítí vaše světlo před lidmi, aby viděli vaše dobré skutky a vzdali slávu vašemu Otci v nebesích. </a:t>
            </a:r>
            <a:endParaRPr lang="fr-FR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M</a:t>
            </a:r>
            <a:r>
              <a:rPr lang="cs-CZ" dirty="0">
                <a:solidFill>
                  <a:schemeClr val="bg1"/>
                </a:solidFill>
              </a:rPr>
              <a:t>a</a:t>
            </a:r>
            <a:r>
              <a:rPr lang="fr-FR" dirty="0">
                <a:solidFill>
                  <a:schemeClr val="bg1"/>
                </a:solidFill>
              </a:rPr>
              <a:t>t</a:t>
            </a:r>
            <a:r>
              <a:rPr lang="cs-CZ" dirty="0" err="1">
                <a:solidFill>
                  <a:schemeClr val="bg1"/>
                </a:solidFill>
              </a:rPr>
              <a:t>ouš</a:t>
            </a:r>
            <a:r>
              <a:rPr lang="fr-FR" dirty="0">
                <a:solidFill>
                  <a:schemeClr val="bg1"/>
                </a:solidFill>
              </a:rPr>
              <a:t> 5</a:t>
            </a:r>
            <a:r>
              <a:rPr lang="cs-CZ" dirty="0">
                <a:solidFill>
                  <a:schemeClr val="bg1"/>
                </a:solidFill>
              </a:rPr>
              <a:t>,</a:t>
            </a:r>
            <a:r>
              <a:rPr lang="fr-FR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13515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over a body of water&#10;&#10;Description automatically generated">
            <a:extLst>
              <a:ext uri="{FF2B5EF4-FFF2-40B4-BE49-F238E27FC236}">
                <a16:creationId xmlns:a16="http://schemas.microsoft.com/office/drawing/2014/main" xmlns="" id="{FCC98B84-C3DE-6F4B-9A3F-03E33FE2E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F1DBFC-DE9A-E34D-A9F7-7921BE9B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15" y="1094041"/>
            <a:ext cx="6987479" cy="2888974"/>
          </a:xfrm>
        </p:spPr>
        <p:txBody>
          <a:bodyPr/>
          <a:lstStyle/>
          <a:p>
            <a:pPr marL="0" indent="0" algn="ctr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chemeClr val="bg1"/>
                </a:solidFill>
              </a:rPr>
              <a:t>BŮH SE ZAJÍMÁ O POTŘEBY LIDÍ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chemeClr val="bg1"/>
                </a:solidFill>
              </a:rPr>
              <a:t> A NABÍZÍ JIM ÚPLNOU OBNOVU</a:t>
            </a:r>
            <a:r>
              <a:rPr lang="fr-FR" sz="3600" b="1" dirty="0">
                <a:solidFill>
                  <a:schemeClr val="bg1"/>
                </a:solidFill>
              </a:rPr>
              <a:t>                                                  </a:t>
            </a:r>
          </a:p>
          <a:p>
            <a:pPr marL="0" indent="0" algn="ctr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64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xmlns="" id="{19A3B65F-62CE-BB47-BF5A-ACABC276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998438-8FF3-6D43-81F4-84C36370ABF4}"/>
              </a:ext>
            </a:extLst>
          </p:cNvPr>
          <p:cNvSpPr/>
          <p:nvPr/>
        </p:nvSpPr>
        <p:spPr>
          <a:xfrm>
            <a:off x="1893101" y="59464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Valérie Dufour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Inter-</a:t>
            </a:r>
            <a:r>
              <a:rPr lang="fr-FR" sz="1400" b="1" dirty="0" err="1">
                <a:solidFill>
                  <a:schemeClr val="bg1"/>
                </a:solidFill>
              </a:rPr>
              <a:t>European</a:t>
            </a:r>
            <a:r>
              <a:rPr lang="fr-FR" sz="1400" b="1" dirty="0">
                <a:solidFill>
                  <a:schemeClr val="bg1"/>
                </a:solidFill>
              </a:rPr>
              <a:t> Division, </a:t>
            </a:r>
            <a:r>
              <a:rPr lang="fr-FR" sz="1400" b="1" dirty="0" err="1">
                <a:solidFill>
                  <a:schemeClr val="bg1"/>
                </a:solidFill>
              </a:rPr>
              <a:t>Health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Ministries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6345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BF53A9EC-D454-A648-B5C6-48466D973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693AF7-D022-C94E-A3C8-72748AD2B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13" y="494797"/>
            <a:ext cx="5268716" cy="5209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Úplná obnova znamená:</a:t>
            </a:r>
            <a:endParaRPr lang="en-US" sz="3600" dirty="0"/>
          </a:p>
          <a:p>
            <a:pPr>
              <a:buFontTx/>
              <a:buChar char="-"/>
            </a:pPr>
            <a:endParaRPr lang="cs-CZ" sz="1400" b="1" dirty="0"/>
          </a:p>
          <a:p>
            <a:pPr>
              <a:buFontTx/>
              <a:buChar char="-"/>
            </a:pPr>
            <a:r>
              <a:rPr lang="cs-CZ" sz="2700" b="1" dirty="0"/>
              <a:t>Smíření</a:t>
            </a:r>
            <a:r>
              <a:rPr lang="en-US" sz="2700" b="1" dirty="0"/>
              <a:t> </a:t>
            </a:r>
          </a:p>
          <a:p>
            <a:pPr>
              <a:buFontTx/>
              <a:buChar char="-"/>
            </a:pPr>
            <a:r>
              <a:rPr lang="cs-CZ" sz="2700" b="1" dirty="0"/>
              <a:t>Odpuštění hříchů</a:t>
            </a:r>
            <a:endParaRPr lang="en-US" sz="2700" b="1" dirty="0"/>
          </a:p>
          <a:p>
            <a:pPr>
              <a:buFontTx/>
              <a:buChar char="-"/>
            </a:pPr>
            <a:r>
              <a:rPr lang="cs-CZ" sz="2700" b="1" dirty="0"/>
              <a:t>Vnitřní obnovu a posvěcení</a:t>
            </a:r>
            <a:endParaRPr lang="en-US" sz="2700" b="1" dirty="0"/>
          </a:p>
          <a:p>
            <a:pPr>
              <a:buFontTx/>
              <a:buChar char="-"/>
            </a:pPr>
            <a:r>
              <a:rPr lang="cs-CZ" sz="2700" b="1" dirty="0"/>
              <a:t>Tělesné zlepšení </a:t>
            </a:r>
          </a:p>
          <a:p>
            <a:pPr>
              <a:buFontTx/>
              <a:buChar char="-"/>
            </a:pPr>
            <a:r>
              <a:rPr lang="cs-CZ" sz="2700" b="1" dirty="0"/>
              <a:t>Emoční uzdravení</a:t>
            </a:r>
          </a:p>
          <a:p>
            <a:pPr>
              <a:buFontTx/>
              <a:buChar char="-"/>
            </a:pPr>
            <a:r>
              <a:rPr lang="cs-CZ" sz="2700" b="1" dirty="0"/>
              <a:t>Proměnu vztahů</a:t>
            </a:r>
            <a:endParaRPr lang="en-US" sz="2700" b="1" dirty="0"/>
          </a:p>
          <a:p>
            <a:pPr>
              <a:buFontTx/>
              <a:buChar char="-"/>
            </a:pPr>
            <a:r>
              <a:rPr lang="cs-CZ" sz="2700" b="1" dirty="0"/>
              <a:t>Pokoj</a:t>
            </a:r>
            <a:endParaRPr lang="fr-FR" sz="2700" b="1" dirty="0"/>
          </a:p>
          <a:p>
            <a:pPr>
              <a:buFontTx/>
              <a:buChar char="-"/>
            </a:pPr>
            <a:r>
              <a:rPr lang="fr-FR" sz="2700" b="1" dirty="0"/>
              <a:t>…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xmlns="" val="296892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ll, indoor&#10;&#10;Description automatically generated">
            <a:extLst>
              <a:ext uri="{FF2B5EF4-FFF2-40B4-BE49-F238E27FC236}">
                <a16:creationId xmlns:a16="http://schemas.microsoft.com/office/drawing/2014/main" xmlns="" id="{71FAD10B-F0C6-C345-BF8E-AFBDF011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55D280-05FD-C14E-8E32-24245C017FF4}"/>
              </a:ext>
            </a:extLst>
          </p:cNvPr>
          <p:cNvSpPr/>
          <p:nvPr/>
        </p:nvSpPr>
        <p:spPr>
          <a:xfrm>
            <a:off x="863600" y="1861235"/>
            <a:ext cx="6553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JE</a:t>
            </a:r>
            <a:r>
              <a:rPr lang="cs-CZ" sz="4000" b="1" dirty="0">
                <a:solidFill>
                  <a:schemeClr val="bg1"/>
                </a:solidFill>
              </a:rPr>
              <a:t>ŽÍŠOVA SLUŽBA</a:t>
            </a:r>
          </a:p>
          <a:p>
            <a:pPr algn="ctr"/>
            <a:r>
              <a:rPr lang="cs-CZ" sz="4000" b="1" dirty="0">
                <a:solidFill>
                  <a:schemeClr val="bg1"/>
                </a:solidFill>
              </a:rPr>
              <a:t>VE VŠECH OBLASTECH</a:t>
            </a:r>
          </a:p>
          <a:p>
            <a:pPr algn="ctr"/>
            <a:r>
              <a:rPr lang="cs-CZ" sz="4000" b="1" dirty="0">
                <a:solidFill>
                  <a:schemeClr val="bg1"/>
                </a:solidFill>
              </a:rPr>
              <a:t>LIDSKÝCH POTŘEB</a:t>
            </a:r>
            <a:endParaRPr lang="fr-FR" sz="4000" b="1" dirty="0">
              <a:solidFill>
                <a:schemeClr val="bg1"/>
              </a:solidFill>
            </a:endParaRPr>
          </a:p>
          <a:p>
            <a:pPr algn="ctr"/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24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ll, indoor&#10;&#10;Description automatically generated">
            <a:extLst>
              <a:ext uri="{FF2B5EF4-FFF2-40B4-BE49-F238E27FC236}">
                <a16:creationId xmlns:a16="http://schemas.microsoft.com/office/drawing/2014/main" xmlns="" id="{71FAD10B-F0C6-C345-BF8E-AFBDF011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390C3-A16A-F646-A53A-5F54D77C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66" y="874339"/>
            <a:ext cx="7035871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Duch Hospodinův je nade mnou;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proto mne pomazal, abych přinesl chudým radostnou zvěst;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poslal mne, abych vyhlásil zajatcům propuštění a slepým navrácení zraku,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abych propustil zdeptané na svobodu,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abych vyhlásil léto milosti Hospodinovy.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L</a:t>
            </a:r>
            <a:r>
              <a:rPr lang="cs-CZ" dirty="0">
                <a:solidFill>
                  <a:schemeClr val="bg1"/>
                </a:solidFill>
              </a:rPr>
              <a:t>ukáš </a:t>
            </a:r>
            <a:r>
              <a:rPr lang="fr-FR" dirty="0">
                <a:solidFill>
                  <a:schemeClr val="bg1"/>
                </a:solidFill>
              </a:rPr>
              <a:t>4</a:t>
            </a:r>
            <a:r>
              <a:rPr lang="cs-CZ" dirty="0">
                <a:solidFill>
                  <a:schemeClr val="bg1"/>
                </a:solidFill>
              </a:rPr>
              <a:t>,</a:t>
            </a:r>
            <a:r>
              <a:rPr lang="fr-FR" dirty="0" smtClean="0">
                <a:solidFill>
                  <a:schemeClr val="bg1"/>
                </a:solidFill>
              </a:rPr>
              <a:t>18</a:t>
            </a:r>
            <a:r>
              <a:rPr lang="cs-CZ" dirty="0" smtClean="0">
                <a:solidFill>
                  <a:schemeClr val="bg1"/>
                </a:solidFill>
              </a:rPr>
              <a:t>.</a:t>
            </a:r>
            <a:r>
              <a:rPr lang="fr-FR" dirty="0" smtClean="0">
                <a:solidFill>
                  <a:schemeClr val="bg1"/>
                </a:solidFill>
              </a:rPr>
              <a:t>19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2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6DF59F-2411-344C-8E09-74FF4E05D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EB549-3A87-9147-A429-8579EC70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2" y="12949"/>
            <a:ext cx="4991315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+mn-lt"/>
              </a:rPr>
              <a:t>J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AN </a:t>
            </a:r>
            <a:r>
              <a:rPr lang="fr-FR" sz="4000" b="1" dirty="0">
                <a:solidFill>
                  <a:schemeClr val="bg1"/>
                </a:solidFill>
                <a:latin typeface="+mn-lt"/>
              </a:rPr>
              <a:t>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B451EA-4E88-5444-8334-D45B8B47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58" y="1338512"/>
            <a:ext cx="5460642" cy="3880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700" dirty="0">
                <a:solidFill>
                  <a:schemeClr val="bg1"/>
                </a:solidFill>
              </a:rPr>
              <a:t>Třetího dne byla </a:t>
            </a:r>
            <a:r>
              <a:rPr lang="cs-CZ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svatba v Káně Galilejské</a:t>
            </a:r>
            <a:r>
              <a:rPr lang="fr-FR" sz="2700" dirty="0">
                <a:solidFill>
                  <a:schemeClr val="bg1"/>
                </a:solidFill>
              </a:rPr>
              <a:t>. </a:t>
            </a:r>
            <a:r>
              <a:rPr lang="cs-CZ" sz="2700" dirty="0">
                <a:solidFill>
                  <a:schemeClr val="bg1"/>
                </a:solidFill>
              </a:rPr>
              <a:t>Na svatbu byl pozván také Ježíš a jeho učedníci</a:t>
            </a:r>
            <a:r>
              <a:rPr lang="fr-FR" sz="2700" dirty="0">
                <a:solidFill>
                  <a:schemeClr val="bg1"/>
                </a:solidFill>
              </a:rPr>
              <a:t>… </a:t>
            </a:r>
            <a:r>
              <a:rPr lang="fr-FR" sz="2700" b="1" dirty="0">
                <a:solidFill>
                  <a:schemeClr val="bg1"/>
                </a:solidFill>
              </a:rPr>
              <a:t>Je</a:t>
            </a:r>
            <a:r>
              <a:rPr lang="cs-CZ" sz="2700" b="1" dirty="0" err="1">
                <a:solidFill>
                  <a:schemeClr val="bg1"/>
                </a:solidFill>
              </a:rPr>
              <a:t>žíš</a:t>
            </a:r>
            <a:r>
              <a:rPr lang="cs-CZ" sz="2700" b="1" dirty="0">
                <a:solidFill>
                  <a:schemeClr val="bg1"/>
                </a:solidFill>
              </a:rPr>
              <a:t> řekl služebníkům: </a:t>
            </a:r>
            <a:r>
              <a:rPr lang="cs-CZ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„Naplňte ty nádoby vodou!“</a:t>
            </a:r>
            <a:r>
              <a:rPr lang="fr-FR" sz="2700" dirty="0">
                <a:solidFill>
                  <a:schemeClr val="bg1"/>
                </a:solidFill>
              </a:rPr>
              <a:t> </a:t>
            </a:r>
            <a:r>
              <a:rPr lang="cs-CZ" sz="2700" dirty="0">
                <a:solidFill>
                  <a:schemeClr val="bg1"/>
                </a:solidFill>
              </a:rPr>
              <a:t>I naplnili je až po okraj. Pak jim přikázal: </a:t>
            </a:r>
            <a:r>
              <a:rPr lang="cs-CZ" sz="27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„Teď z nich naberte a doneste správci hostiny!“</a:t>
            </a:r>
          </a:p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J</a:t>
            </a:r>
            <a:r>
              <a:rPr lang="cs-CZ" sz="2700" dirty="0">
                <a:solidFill>
                  <a:schemeClr val="bg1"/>
                </a:solidFill>
              </a:rPr>
              <a:t>an</a:t>
            </a:r>
            <a:r>
              <a:rPr lang="fr-FR" sz="2700" dirty="0">
                <a:solidFill>
                  <a:schemeClr val="bg1"/>
                </a:solidFill>
              </a:rPr>
              <a:t> 2</a:t>
            </a:r>
            <a:r>
              <a:rPr lang="cs-CZ" sz="2700" dirty="0">
                <a:solidFill>
                  <a:schemeClr val="bg1"/>
                </a:solidFill>
              </a:rPr>
              <a:t>,</a:t>
            </a:r>
            <a:r>
              <a:rPr lang="fr-FR" sz="2700" dirty="0" smtClean="0">
                <a:solidFill>
                  <a:schemeClr val="bg1"/>
                </a:solidFill>
              </a:rPr>
              <a:t>1</a:t>
            </a:r>
            <a:r>
              <a:rPr lang="cs-CZ" sz="2700" dirty="0" smtClean="0">
                <a:solidFill>
                  <a:schemeClr val="bg1"/>
                </a:solidFill>
              </a:rPr>
              <a:t>.</a:t>
            </a:r>
            <a:r>
              <a:rPr lang="fr-FR" sz="2700" dirty="0" smtClean="0">
                <a:solidFill>
                  <a:schemeClr val="bg1"/>
                </a:solidFill>
              </a:rPr>
              <a:t>2</a:t>
            </a:r>
            <a:r>
              <a:rPr lang="cs-CZ" sz="2700" dirty="0">
                <a:solidFill>
                  <a:schemeClr val="bg1"/>
                </a:solidFill>
              </a:rPr>
              <a:t>.</a:t>
            </a:r>
            <a:r>
              <a:rPr lang="fr-FR" sz="2700" dirty="0" smtClean="0">
                <a:solidFill>
                  <a:schemeClr val="bg1"/>
                </a:solidFill>
              </a:rPr>
              <a:t>7</a:t>
            </a:r>
            <a:r>
              <a:rPr lang="cs-CZ" sz="2700" dirty="0" smtClean="0">
                <a:solidFill>
                  <a:schemeClr val="bg1"/>
                </a:solidFill>
              </a:rPr>
              <a:t>.</a:t>
            </a:r>
            <a:r>
              <a:rPr lang="fr-FR" sz="2700" dirty="0" smtClean="0">
                <a:solidFill>
                  <a:schemeClr val="bg1"/>
                </a:solidFill>
              </a:rPr>
              <a:t>8</a:t>
            </a:r>
            <a:endParaRPr lang="fr-FR" sz="27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7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4AE101F-7B3A-9944-8D4E-CE9C3C297E66}"/>
              </a:ext>
            </a:extLst>
          </p:cNvPr>
          <p:cNvSpPr txBox="1">
            <a:spLocks/>
          </p:cNvSpPr>
          <p:nvPr/>
        </p:nvSpPr>
        <p:spPr>
          <a:xfrm>
            <a:off x="400692" y="4856706"/>
            <a:ext cx="5301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+mn-lt"/>
              </a:rPr>
              <a:t>JE</a:t>
            </a:r>
            <a:r>
              <a:rPr lang="cs-CZ" sz="3600" dirty="0">
                <a:solidFill>
                  <a:schemeClr val="bg1"/>
                </a:solidFill>
                <a:latin typeface="+mn-lt"/>
              </a:rPr>
              <a:t>ŽÍŠ NAPLNIL</a:t>
            </a:r>
            <a:endParaRPr lang="fr-FR" sz="36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cs-CZ" sz="3600" b="1" dirty="0">
                <a:solidFill>
                  <a:schemeClr val="bg1"/>
                </a:solidFill>
                <a:latin typeface="+mn-lt"/>
              </a:rPr>
              <a:t> SOCIÁLNÍ POTŘEBU</a:t>
            </a:r>
            <a:r>
              <a:rPr lang="fr-FR" sz="3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51590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xmlns="" id="{404FCA7D-5022-2646-8B58-1E135E3D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9EB549-3A87-9147-A429-8579EC70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76" y="29140"/>
            <a:ext cx="6840662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+mn-lt"/>
              </a:rPr>
              <a:t>J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AN</a:t>
            </a:r>
            <a:r>
              <a:rPr lang="fr-FR" sz="40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B451EA-4E88-5444-8334-D45B8B47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1383842"/>
            <a:ext cx="6965878" cy="21765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900" dirty="0">
                <a:solidFill>
                  <a:schemeClr val="bg1"/>
                </a:solidFill>
              </a:rPr>
              <a:t>Mezi farizeji byl člověk jménem Nikodém, člen židovské rady. Ten přišel k Ježíšovi v noci</a:t>
            </a:r>
            <a:r>
              <a:rPr lang="fr-FR" sz="2900" dirty="0">
                <a:solidFill>
                  <a:schemeClr val="bg1"/>
                </a:solidFill>
              </a:rPr>
              <a:t>… </a:t>
            </a:r>
            <a:endParaRPr lang="cs-CZ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900" dirty="0">
                <a:solidFill>
                  <a:schemeClr val="bg1"/>
                </a:solidFill>
              </a:rPr>
              <a:t>Je</a:t>
            </a:r>
            <a:r>
              <a:rPr lang="cs-CZ" sz="2900" dirty="0" err="1">
                <a:solidFill>
                  <a:schemeClr val="bg1"/>
                </a:solidFill>
              </a:rPr>
              <a:t>žíš</a:t>
            </a:r>
            <a:r>
              <a:rPr lang="cs-CZ" sz="2900" dirty="0">
                <a:solidFill>
                  <a:schemeClr val="bg1"/>
                </a:solidFill>
              </a:rPr>
              <a:t> mu odpověděl: </a:t>
            </a:r>
            <a:r>
              <a:rPr lang="cs-CZ" sz="2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„Amen, amen pravím tobě, </a:t>
            </a:r>
            <a:r>
              <a:rPr lang="cs-CZ" sz="2900" dirty="0">
                <a:solidFill>
                  <a:schemeClr val="bg1"/>
                </a:solidFill>
              </a:rPr>
              <a:t> </a:t>
            </a:r>
            <a:r>
              <a:rPr lang="cs-CZ" sz="29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nenarodí-li se kdo znovu, nemůže spatřit království Boží.“</a:t>
            </a:r>
            <a:r>
              <a:rPr lang="fr-FR" sz="29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cs-CZ" sz="29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FR" sz="2900" dirty="0">
                <a:solidFill>
                  <a:schemeClr val="bg1"/>
                </a:solidFill>
              </a:rPr>
              <a:t>J</a:t>
            </a:r>
            <a:r>
              <a:rPr lang="cs-CZ" sz="2900" dirty="0">
                <a:solidFill>
                  <a:schemeClr val="bg1"/>
                </a:solidFill>
              </a:rPr>
              <a:t>a</a:t>
            </a:r>
            <a:r>
              <a:rPr lang="fr-FR" sz="2900" dirty="0">
                <a:solidFill>
                  <a:schemeClr val="bg1"/>
                </a:solidFill>
              </a:rPr>
              <a:t>n 3</a:t>
            </a:r>
            <a:r>
              <a:rPr lang="cs-CZ" sz="2900" dirty="0">
                <a:solidFill>
                  <a:schemeClr val="bg1"/>
                </a:solidFill>
              </a:rPr>
              <a:t>,</a:t>
            </a:r>
            <a:r>
              <a:rPr lang="fr-FR" sz="2900" dirty="0">
                <a:solidFill>
                  <a:schemeClr val="bg1"/>
                </a:solidFill>
              </a:rPr>
              <a:t>1</a:t>
            </a:r>
            <a:r>
              <a:rPr lang="cs-CZ" sz="2900" dirty="0">
                <a:solidFill>
                  <a:schemeClr val="bg1"/>
                </a:solidFill>
              </a:rPr>
              <a:t>.</a:t>
            </a:r>
            <a:r>
              <a:rPr lang="fr-FR" sz="2900" dirty="0">
                <a:solidFill>
                  <a:schemeClr val="bg1"/>
                </a:solidFill>
              </a:rPr>
              <a:t>3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C4AE101F-7B3A-9944-8D4E-CE9C3C297E66}"/>
              </a:ext>
            </a:extLst>
          </p:cNvPr>
          <p:cNvSpPr txBox="1">
            <a:spLocks/>
          </p:cNvSpPr>
          <p:nvPr/>
        </p:nvSpPr>
        <p:spPr>
          <a:xfrm>
            <a:off x="761251" y="3500104"/>
            <a:ext cx="6429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chemeClr val="bg1"/>
                </a:solidFill>
                <a:latin typeface="+mn-lt"/>
              </a:rPr>
              <a:t>JE</a:t>
            </a:r>
            <a:r>
              <a:rPr lang="cs-CZ" sz="3600" dirty="0">
                <a:solidFill>
                  <a:schemeClr val="bg1"/>
                </a:solidFill>
                <a:latin typeface="+mn-lt"/>
              </a:rPr>
              <a:t>ŽÍŠ</a:t>
            </a:r>
            <a:r>
              <a:rPr lang="fr-FR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600" dirty="0">
                <a:solidFill>
                  <a:schemeClr val="bg1"/>
                </a:solidFill>
                <a:latin typeface="+mn-lt"/>
              </a:rPr>
              <a:t>NAPLNIL</a:t>
            </a:r>
            <a:r>
              <a:rPr lang="fr-FR" sz="3600" dirty="0">
                <a:solidFill>
                  <a:schemeClr val="bg1"/>
                </a:solidFill>
                <a:latin typeface="+mn-lt"/>
              </a:rPr>
              <a:t> </a:t>
            </a:r>
            <a:endParaRPr lang="cs-CZ" sz="36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+mn-lt"/>
              </a:rPr>
              <a:t>SPIRITU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ÁLNÍ POTŘEBU</a:t>
            </a:r>
            <a:r>
              <a:rPr lang="fr-FR" sz="36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70337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8103</TotalTime>
  <Words>1493</Words>
  <Application>Microsoft Office PowerPoint</Application>
  <PresentationFormat>Předvádění na obrazovce (4:3)</PresentationFormat>
  <Paragraphs>199</Paragraphs>
  <Slides>40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JAN 2 </vt:lpstr>
      <vt:lpstr>JAN 3</vt:lpstr>
      <vt:lpstr>JAN 4 </vt:lpstr>
      <vt:lpstr>JAN 5 </vt:lpstr>
      <vt:lpstr>JAN 6</vt:lpstr>
      <vt:lpstr>Snímek 13</vt:lpstr>
      <vt:lpstr>SLUŽBA  VE 21. STOLETÍ 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ODSTRANĚNÍ BARIÉR</vt:lpstr>
      <vt:lpstr> MŮŽE BÝT SLUŽBA A PÉČE PŘÍNOSEM TAKÉ PRO PEČUJÍCÍHO?  </vt:lpstr>
      <vt:lpstr>Snímek 25</vt:lpstr>
      <vt:lpstr>BLÍŽE NAŠEMU STVOŘITELI </vt:lpstr>
      <vt:lpstr>BLÍŽE NAŠEMU STVOŘITELI</vt:lpstr>
      <vt:lpstr>Snímek 28</vt:lpstr>
      <vt:lpstr>Snímek 29</vt:lpstr>
      <vt:lpstr>POKORA &amp; PROMĚNA</vt:lpstr>
      <vt:lpstr>             NAPLNĚNÍ</vt:lpstr>
      <vt:lpstr>HELPER’S HIGH – užitek pro pomáhající</vt:lpstr>
      <vt:lpstr> POZITIVNÍ ÚČINKY ALTRUISMU 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in his footsteps</dc:title>
  <dc:creator>Microsoft Office User</dc:creator>
  <cp:lastModifiedBy>Eva</cp:lastModifiedBy>
  <cp:revision>143</cp:revision>
  <dcterms:created xsi:type="dcterms:W3CDTF">2019-01-14T15:10:17Z</dcterms:created>
  <dcterms:modified xsi:type="dcterms:W3CDTF">2019-04-30T06:21:41Z</dcterms:modified>
</cp:coreProperties>
</file>